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notesMasterIdLst>
    <p:notesMasterId r:id="rId32"/>
  </p:notesMasterIdLst>
  <p:sldIdLst>
    <p:sldId id="256" r:id="rId2"/>
    <p:sldId id="295" r:id="rId3"/>
    <p:sldId id="258" r:id="rId4"/>
    <p:sldId id="296" r:id="rId5"/>
    <p:sldId id="281" r:id="rId6"/>
    <p:sldId id="282" r:id="rId7"/>
    <p:sldId id="283" r:id="rId8"/>
    <p:sldId id="297" r:id="rId9"/>
    <p:sldId id="270" r:id="rId10"/>
    <p:sldId id="272" r:id="rId11"/>
    <p:sldId id="286" r:id="rId12"/>
    <p:sldId id="287" r:id="rId13"/>
    <p:sldId id="288" r:id="rId14"/>
    <p:sldId id="289" r:id="rId15"/>
    <p:sldId id="290" r:id="rId16"/>
    <p:sldId id="291" r:id="rId17"/>
    <p:sldId id="292" r:id="rId18"/>
    <p:sldId id="284" r:id="rId19"/>
    <p:sldId id="285" r:id="rId20"/>
    <p:sldId id="271" r:id="rId21"/>
    <p:sldId id="274" r:id="rId22"/>
    <p:sldId id="275" r:id="rId23"/>
    <p:sldId id="294" r:id="rId24"/>
    <p:sldId id="273" r:id="rId25"/>
    <p:sldId id="276" r:id="rId26"/>
    <p:sldId id="277" r:id="rId27"/>
    <p:sldId id="279" r:id="rId28"/>
    <p:sldId id="278" r:id="rId29"/>
    <p:sldId id="280" r:id="rId30"/>
    <p:sldId id="265"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p:scale>
          <a:sx n="81" d="100"/>
          <a:sy n="81" d="100"/>
        </p:scale>
        <p:origin x="-216" y="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D60E68-5535-4351-9921-802859894C67}" type="datetimeFigureOut">
              <a:rPr lang="en-IN" smtClean="0"/>
              <a:t>26-06-2020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92908F-A662-43A6-A499-0810BB39633C}" type="slidenum">
              <a:rPr lang="en-IN" smtClean="0"/>
              <a:t>‹#›</a:t>
            </a:fld>
            <a:endParaRPr lang="en-IN"/>
          </a:p>
        </p:txBody>
      </p:sp>
    </p:spTree>
    <p:extLst>
      <p:ext uri="{BB962C8B-B14F-4D97-AF65-F5344CB8AC3E}">
        <p14:creationId xmlns:p14="http://schemas.microsoft.com/office/powerpoint/2010/main" val="1879752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3</a:t>
            </a:fld>
            <a:endParaRPr lang="en-IN"/>
          </a:p>
        </p:txBody>
      </p:sp>
    </p:spTree>
    <p:extLst>
      <p:ext uri="{BB962C8B-B14F-4D97-AF65-F5344CB8AC3E}">
        <p14:creationId xmlns:p14="http://schemas.microsoft.com/office/powerpoint/2010/main" val="2753348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13</a:t>
            </a:fld>
            <a:endParaRPr lang="en-IN"/>
          </a:p>
        </p:txBody>
      </p:sp>
    </p:spTree>
    <p:extLst>
      <p:ext uri="{BB962C8B-B14F-4D97-AF65-F5344CB8AC3E}">
        <p14:creationId xmlns:p14="http://schemas.microsoft.com/office/powerpoint/2010/main" val="6878283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14</a:t>
            </a:fld>
            <a:endParaRPr lang="en-IN"/>
          </a:p>
        </p:txBody>
      </p:sp>
    </p:spTree>
    <p:extLst>
      <p:ext uri="{BB962C8B-B14F-4D97-AF65-F5344CB8AC3E}">
        <p14:creationId xmlns:p14="http://schemas.microsoft.com/office/powerpoint/2010/main" val="1347237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15</a:t>
            </a:fld>
            <a:endParaRPr lang="en-IN"/>
          </a:p>
        </p:txBody>
      </p:sp>
    </p:spTree>
    <p:extLst>
      <p:ext uri="{BB962C8B-B14F-4D97-AF65-F5344CB8AC3E}">
        <p14:creationId xmlns:p14="http://schemas.microsoft.com/office/powerpoint/2010/main" val="667988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16</a:t>
            </a:fld>
            <a:endParaRPr lang="en-IN"/>
          </a:p>
        </p:txBody>
      </p:sp>
    </p:spTree>
    <p:extLst>
      <p:ext uri="{BB962C8B-B14F-4D97-AF65-F5344CB8AC3E}">
        <p14:creationId xmlns:p14="http://schemas.microsoft.com/office/powerpoint/2010/main" val="42484997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17</a:t>
            </a:fld>
            <a:endParaRPr lang="en-IN"/>
          </a:p>
        </p:txBody>
      </p:sp>
    </p:spTree>
    <p:extLst>
      <p:ext uri="{BB962C8B-B14F-4D97-AF65-F5344CB8AC3E}">
        <p14:creationId xmlns:p14="http://schemas.microsoft.com/office/powerpoint/2010/main" val="9356017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19</a:t>
            </a:fld>
            <a:endParaRPr lang="en-IN"/>
          </a:p>
        </p:txBody>
      </p:sp>
    </p:spTree>
    <p:extLst>
      <p:ext uri="{BB962C8B-B14F-4D97-AF65-F5344CB8AC3E}">
        <p14:creationId xmlns:p14="http://schemas.microsoft.com/office/powerpoint/2010/main" val="11779295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20</a:t>
            </a:fld>
            <a:endParaRPr lang="en-IN"/>
          </a:p>
        </p:txBody>
      </p:sp>
    </p:spTree>
    <p:extLst>
      <p:ext uri="{BB962C8B-B14F-4D97-AF65-F5344CB8AC3E}">
        <p14:creationId xmlns:p14="http://schemas.microsoft.com/office/powerpoint/2010/main" val="25302541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21</a:t>
            </a:fld>
            <a:endParaRPr lang="en-IN"/>
          </a:p>
        </p:txBody>
      </p:sp>
    </p:spTree>
    <p:extLst>
      <p:ext uri="{BB962C8B-B14F-4D97-AF65-F5344CB8AC3E}">
        <p14:creationId xmlns:p14="http://schemas.microsoft.com/office/powerpoint/2010/main" val="28285346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22</a:t>
            </a:fld>
            <a:endParaRPr lang="en-IN"/>
          </a:p>
        </p:txBody>
      </p:sp>
    </p:spTree>
    <p:extLst>
      <p:ext uri="{BB962C8B-B14F-4D97-AF65-F5344CB8AC3E}">
        <p14:creationId xmlns:p14="http://schemas.microsoft.com/office/powerpoint/2010/main" val="1376424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23</a:t>
            </a:fld>
            <a:endParaRPr lang="en-IN"/>
          </a:p>
        </p:txBody>
      </p:sp>
    </p:spTree>
    <p:extLst>
      <p:ext uri="{BB962C8B-B14F-4D97-AF65-F5344CB8AC3E}">
        <p14:creationId xmlns:p14="http://schemas.microsoft.com/office/powerpoint/2010/main" val="1376424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4</a:t>
            </a:fld>
            <a:endParaRPr lang="en-IN"/>
          </a:p>
        </p:txBody>
      </p:sp>
    </p:spTree>
    <p:extLst>
      <p:ext uri="{BB962C8B-B14F-4D97-AF65-F5344CB8AC3E}">
        <p14:creationId xmlns:p14="http://schemas.microsoft.com/office/powerpoint/2010/main" val="32769287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24</a:t>
            </a:fld>
            <a:endParaRPr lang="en-IN"/>
          </a:p>
        </p:txBody>
      </p:sp>
    </p:spTree>
    <p:extLst>
      <p:ext uri="{BB962C8B-B14F-4D97-AF65-F5344CB8AC3E}">
        <p14:creationId xmlns:p14="http://schemas.microsoft.com/office/powerpoint/2010/main" val="21648918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25</a:t>
            </a:fld>
            <a:endParaRPr lang="en-IN"/>
          </a:p>
        </p:txBody>
      </p:sp>
    </p:spTree>
    <p:extLst>
      <p:ext uri="{BB962C8B-B14F-4D97-AF65-F5344CB8AC3E}">
        <p14:creationId xmlns:p14="http://schemas.microsoft.com/office/powerpoint/2010/main" val="26205437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26</a:t>
            </a:fld>
            <a:endParaRPr lang="en-IN"/>
          </a:p>
        </p:txBody>
      </p:sp>
    </p:spTree>
    <p:extLst>
      <p:ext uri="{BB962C8B-B14F-4D97-AF65-F5344CB8AC3E}">
        <p14:creationId xmlns:p14="http://schemas.microsoft.com/office/powerpoint/2010/main" val="6194041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28</a:t>
            </a:fld>
            <a:endParaRPr lang="en-IN"/>
          </a:p>
        </p:txBody>
      </p:sp>
    </p:spTree>
    <p:extLst>
      <p:ext uri="{BB962C8B-B14F-4D97-AF65-F5344CB8AC3E}">
        <p14:creationId xmlns:p14="http://schemas.microsoft.com/office/powerpoint/2010/main" val="9037656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29</a:t>
            </a:fld>
            <a:endParaRPr lang="en-IN"/>
          </a:p>
        </p:txBody>
      </p:sp>
    </p:spTree>
    <p:extLst>
      <p:ext uri="{BB962C8B-B14F-4D97-AF65-F5344CB8AC3E}">
        <p14:creationId xmlns:p14="http://schemas.microsoft.com/office/powerpoint/2010/main" val="402912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5</a:t>
            </a:fld>
            <a:endParaRPr lang="en-IN"/>
          </a:p>
        </p:txBody>
      </p:sp>
    </p:spTree>
    <p:extLst>
      <p:ext uri="{BB962C8B-B14F-4D97-AF65-F5344CB8AC3E}">
        <p14:creationId xmlns:p14="http://schemas.microsoft.com/office/powerpoint/2010/main" val="980715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6</a:t>
            </a:fld>
            <a:endParaRPr lang="en-IN"/>
          </a:p>
        </p:txBody>
      </p:sp>
    </p:spTree>
    <p:extLst>
      <p:ext uri="{BB962C8B-B14F-4D97-AF65-F5344CB8AC3E}">
        <p14:creationId xmlns:p14="http://schemas.microsoft.com/office/powerpoint/2010/main" val="2610528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7</a:t>
            </a:fld>
            <a:endParaRPr lang="en-IN"/>
          </a:p>
        </p:txBody>
      </p:sp>
    </p:spTree>
    <p:extLst>
      <p:ext uri="{BB962C8B-B14F-4D97-AF65-F5344CB8AC3E}">
        <p14:creationId xmlns:p14="http://schemas.microsoft.com/office/powerpoint/2010/main" val="115247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8</a:t>
            </a:fld>
            <a:endParaRPr lang="en-IN"/>
          </a:p>
        </p:txBody>
      </p:sp>
    </p:spTree>
    <p:extLst>
      <p:ext uri="{BB962C8B-B14F-4D97-AF65-F5344CB8AC3E}">
        <p14:creationId xmlns:p14="http://schemas.microsoft.com/office/powerpoint/2010/main" val="4733805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10</a:t>
            </a:fld>
            <a:endParaRPr lang="en-IN"/>
          </a:p>
        </p:txBody>
      </p:sp>
    </p:spTree>
    <p:extLst>
      <p:ext uri="{BB962C8B-B14F-4D97-AF65-F5344CB8AC3E}">
        <p14:creationId xmlns:p14="http://schemas.microsoft.com/office/powerpoint/2010/main" val="3408110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11</a:t>
            </a:fld>
            <a:endParaRPr lang="en-IN"/>
          </a:p>
        </p:txBody>
      </p:sp>
    </p:spTree>
    <p:extLst>
      <p:ext uri="{BB962C8B-B14F-4D97-AF65-F5344CB8AC3E}">
        <p14:creationId xmlns:p14="http://schemas.microsoft.com/office/powerpoint/2010/main" val="4185707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792908F-A662-43A6-A499-0810BB39633C}" type="slidenum">
              <a:rPr lang="en-IN" smtClean="0"/>
              <a:t>12</a:t>
            </a:fld>
            <a:endParaRPr lang="en-IN"/>
          </a:p>
        </p:txBody>
      </p:sp>
    </p:spTree>
    <p:extLst>
      <p:ext uri="{BB962C8B-B14F-4D97-AF65-F5344CB8AC3E}">
        <p14:creationId xmlns:p14="http://schemas.microsoft.com/office/powerpoint/2010/main" val="2248999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73176710"/>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01/06/2020</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0633842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5012797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07717596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70873869"/>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en-US" smtClean="0"/>
              <a:t>01/06/2020</a:t>
            </a:r>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0068286"/>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r>
              <a:rPr lang="en-US" smtClean="0"/>
              <a:t>01/06/2020</a:t>
            </a:r>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1565065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50409626"/>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1158386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8805233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01/06/2020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63073234"/>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01/06/2020</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55468320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01/06/2020</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5419141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r>
              <a:rPr lang="en-US" smtClean="0"/>
              <a:t>01/06/2020</a:t>
            </a:r>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336803589"/>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r>
              <a:rPr lang="en-US" smtClean="0"/>
              <a:t>01/06/2020</a:t>
            </a:r>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5418303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r>
              <a:rPr lang="en-US" smtClean="0"/>
              <a:t>01/06/2020</a:t>
            </a:r>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2340473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01/06/2020</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49944124"/>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r>
              <a:rPr lang="en-US" smtClean="0"/>
              <a:t>01/06/2020</a:t>
            </a:r>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2374205709"/>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swamyassociates.co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414" y="1447799"/>
            <a:ext cx="12231414" cy="2464243"/>
          </a:xfrm>
        </p:spPr>
        <p:txBody>
          <a:bodyPr/>
          <a:lstStyle/>
          <a:p>
            <a:pPr algn="ctr"/>
            <a:r>
              <a:rPr lang="en-US" sz="6600" b="1" dirty="0" smtClean="0">
                <a:solidFill>
                  <a:schemeClr val="tx1">
                    <a:lumMod val="95000"/>
                  </a:schemeClr>
                </a:solidFill>
                <a:latin typeface="Palatino Linotype" panose="02040502050505030304" pitchFamily="18" charset="0"/>
              </a:rPr>
              <a:t>GST : POST - COVID ISSUES</a:t>
            </a:r>
            <a:endParaRPr lang="en-IN" sz="6600" b="1" dirty="0">
              <a:solidFill>
                <a:schemeClr val="tx1">
                  <a:lumMod val="95000"/>
                </a:schemeClr>
              </a:solidFill>
              <a:latin typeface="Palatino Linotype" panose="02040502050505030304" pitchFamily="18" charset="0"/>
            </a:endParaRPr>
          </a:p>
        </p:txBody>
      </p:sp>
      <p:sp>
        <p:nvSpPr>
          <p:cNvPr id="3" name="Subtitle 2"/>
          <p:cNvSpPr>
            <a:spLocks noGrp="1"/>
          </p:cNvSpPr>
          <p:nvPr>
            <p:ph type="subTitle" idx="1"/>
          </p:nvPr>
        </p:nvSpPr>
        <p:spPr>
          <a:xfrm>
            <a:off x="627090" y="3823223"/>
            <a:ext cx="11019685" cy="1639323"/>
          </a:xfrm>
        </p:spPr>
        <p:txBody>
          <a:bodyPr>
            <a:normAutofit lnSpcReduction="10000"/>
          </a:bodyPr>
          <a:lstStyle/>
          <a:p>
            <a:pPr marL="342900" indent="-342900" algn="r">
              <a:buFontTx/>
              <a:buChar char="-"/>
            </a:pPr>
            <a:endParaRPr lang="en-US" b="1" dirty="0" smtClean="0">
              <a:solidFill>
                <a:schemeClr val="tx2"/>
              </a:solidFill>
              <a:latin typeface="Palatino Linotype" panose="02040502050505030304" pitchFamily="18" charset="0"/>
            </a:endParaRPr>
          </a:p>
          <a:p>
            <a:pPr algn="ctr"/>
            <a:r>
              <a:rPr lang="en-US" sz="1400" b="1" dirty="0" smtClean="0">
                <a:solidFill>
                  <a:schemeClr val="tx1">
                    <a:lumMod val="95000"/>
                  </a:schemeClr>
                </a:solidFill>
                <a:latin typeface="Palatino Linotype" panose="02040502050505030304" pitchFamily="18" charset="0"/>
              </a:rPr>
              <a:t>by</a:t>
            </a:r>
          </a:p>
          <a:p>
            <a:pPr algn="ctr"/>
            <a:endParaRPr lang="en-US" b="1" dirty="0" smtClean="0">
              <a:solidFill>
                <a:schemeClr val="tx1">
                  <a:lumMod val="95000"/>
                </a:schemeClr>
              </a:solidFill>
              <a:latin typeface="Palatino Linotype" panose="02040502050505030304" pitchFamily="18" charset="0"/>
            </a:endParaRPr>
          </a:p>
          <a:p>
            <a:pPr algn="ctr"/>
            <a:r>
              <a:rPr lang="en-US" sz="2800" b="1" dirty="0" smtClean="0">
                <a:solidFill>
                  <a:schemeClr val="tx1">
                    <a:lumMod val="95000"/>
                  </a:schemeClr>
                </a:solidFill>
                <a:latin typeface="Palatino Linotype" panose="02040502050505030304" pitchFamily="18" charset="0"/>
              </a:rPr>
              <a:t>Swamy associates</a:t>
            </a:r>
            <a:r>
              <a:rPr lang="en-US" b="1" baseline="80000" dirty="0" smtClean="0">
                <a:solidFill>
                  <a:schemeClr val="tx1">
                    <a:lumMod val="95000"/>
                  </a:schemeClr>
                </a:solidFill>
                <a:latin typeface="Palatino Linotype" panose="02040502050505030304" pitchFamily="18" charset="0"/>
              </a:rPr>
              <a:t>®</a:t>
            </a:r>
            <a:endParaRPr lang="en-IN" b="1" baseline="80000" dirty="0">
              <a:solidFill>
                <a:schemeClr val="tx1">
                  <a:lumMod val="95000"/>
                </a:schemeClr>
              </a:solidFill>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a:t>
            </a:fld>
            <a:endParaRPr lang="en-US" b="1" dirty="0">
              <a:latin typeface="Palatino Linotype" panose="02040502050505030304" pitchFamily="18" charset="0"/>
            </a:endParaRPr>
          </a:p>
        </p:txBody>
      </p:sp>
    </p:spTree>
    <p:extLst>
      <p:ext uri="{BB962C8B-B14F-4D97-AF65-F5344CB8AC3E}">
        <p14:creationId xmlns:p14="http://schemas.microsoft.com/office/powerpoint/2010/main" val="4024824319"/>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ITC…</a:t>
            </a:r>
            <a:endParaRPr lang="en-IN" b="1" dirty="0">
              <a:solidFill>
                <a:schemeClr val="tx1">
                  <a:lumMod val="95000"/>
                </a:schemeClr>
              </a:solidFill>
              <a:latin typeface="Palantino Linotype"/>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0586827"/>
              </p:ext>
            </p:extLst>
          </p:nvPr>
        </p:nvGraphicFramePr>
        <p:xfrm>
          <a:off x="926223" y="1481960"/>
          <a:ext cx="9455371" cy="4398576"/>
        </p:xfrm>
        <a:graphic>
          <a:graphicData uri="http://schemas.openxmlformats.org/drawingml/2006/table">
            <a:tbl>
              <a:tblPr firstRow="1" bandRow="1">
                <a:tableStyleId>{5C22544A-7EE6-4342-B048-85BDC9FD1C3A}</a:tableStyleId>
              </a:tblPr>
              <a:tblGrid>
                <a:gridCol w="1309661"/>
                <a:gridCol w="2180306"/>
                <a:gridCol w="1958955"/>
                <a:gridCol w="4006449"/>
              </a:tblGrid>
              <a:tr h="733096">
                <a:tc>
                  <a:txBody>
                    <a:bodyPr/>
                    <a:lstStyle/>
                    <a:p>
                      <a:pPr algn="ctr">
                        <a:lnSpc>
                          <a:spcPct val="107000"/>
                        </a:lnSpc>
                        <a:spcAft>
                          <a:spcPts val="0"/>
                        </a:spcAft>
                      </a:pPr>
                      <a:r>
                        <a:rPr lang="en-IN" sz="2000" b="1" dirty="0" smtClean="0">
                          <a:effectLst/>
                          <a:latin typeface="Palatino Linotype" panose="02040502050505030304" pitchFamily="18" charset="0"/>
                          <a:ea typeface="Calibri" panose="020F0502020204030204" pitchFamily="34" charset="0"/>
                          <a:cs typeface="Times New Roman" panose="02020603050405020304" pitchFamily="18" charset="0"/>
                        </a:rPr>
                        <a:t>Sl.No</a:t>
                      </a:r>
                      <a:endParaRPr lang="en-IN" sz="20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c>
                  <a:txBody>
                    <a:bodyPr/>
                    <a:lstStyle/>
                    <a:p>
                      <a:pPr algn="ctr">
                        <a:lnSpc>
                          <a:spcPct val="107000"/>
                        </a:lnSpc>
                        <a:spcAft>
                          <a:spcPts val="0"/>
                        </a:spcAft>
                      </a:pPr>
                      <a:r>
                        <a:rPr lang="en-IN" sz="2000" b="1" dirty="0" smtClean="0">
                          <a:effectLst/>
                          <a:latin typeface="Palatino Linotype" panose="02040502050505030304" pitchFamily="18" charset="0"/>
                          <a:ea typeface="Calibri" panose="020F0502020204030204" pitchFamily="34" charset="0"/>
                          <a:cs typeface="Times New Roman" panose="02020603050405020304" pitchFamily="18" charset="0"/>
                        </a:rPr>
                        <a:t>Description</a:t>
                      </a:r>
                      <a:r>
                        <a:rPr lang="en-IN" sz="2000" b="1" baseline="0" dirty="0" smtClean="0">
                          <a:effectLst/>
                          <a:latin typeface="Palatino Linotype" panose="02040502050505030304" pitchFamily="18" charset="0"/>
                          <a:ea typeface="Calibri" panose="020F0502020204030204" pitchFamily="34" charset="0"/>
                          <a:cs typeface="Times New Roman" panose="02020603050405020304" pitchFamily="18" charset="0"/>
                        </a:rPr>
                        <a:t> </a:t>
                      </a:r>
                      <a:endParaRPr lang="en-IN" sz="20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c>
                  <a:txBody>
                    <a:bodyPr/>
                    <a:lstStyle/>
                    <a:p>
                      <a:pPr algn="ctr">
                        <a:lnSpc>
                          <a:spcPct val="107000"/>
                        </a:lnSpc>
                        <a:spcAft>
                          <a:spcPts val="0"/>
                        </a:spcAft>
                      </a:pPr>
                      <a:r>
                        <a:rPr lang="en-IN" sz="2000" b="1" dirty="0" smtClean="0">
                          <a:effectLst/>
                          <a:latin typeface="Palatino Linotype" panose="02040502050505030304" pitchFamily="18" charset="0"/>
                          <a:ea typeface="Calibri" panose="020F0502020204030204" pitchFamily="34" charset="0"/>
                          <a:cs typeface="Times New Roman" panose="02020603050405020304" pitchFamily="18" charset="0"/>
                        </a:rPr>
                        <a:t>Sl.No</a:t>
                      </a:r>
                      <a:endParaRPr lang="en-IN" sz="20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c>
                  <a:txBody>
                    <a:bodyPr/>
                    <a:lstStyle/>
                    <a:p>
                      <a:pPr algn="ctr">
                        <a:lnSpc>
                          <a:spcPct val="107000"/>
                        </a:lnSpc>
                        <a:spcAft>
                          <a:spcPts val="0"/>
                        </a:spcAft>
                      </a:pPr>
                      <a:r>
                        <a:rPr lang="en-IN" sz="2000" b="1" dirty="0" smtClean="0">
                          <a:effectLst/>
                          <a:latin typeface="Palatino Linotype" panose="02040502050505030304" pitchFamily="18" charset="0"/>
                          <a:ea typeface="Calibri" panose="020F0502020204030204" pitchFamily="34" charset="0"/>
                          <a:cs typeface="Times New Roman" panose="02020603050405020304" pitchFamily="18" charset="0"/>
                        </a:rPr>
                        <a:t> Description</a:t>
                      </a:r>
                      <a:endParaRPr lang="en-IN" sz="20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r>
              <a:tr h="733096">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1</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Mask</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6</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Infrared</a:t>
                      </a:r>
                      <a:r>
                        <a:rPr lang="en-IN" sz="2000" b="1" baseline="0"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 Thermometer</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r h="733096">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2</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Gloves</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7</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Protective garment / Coverall</a:t>
                      </a:r>
                    </a:p>
                  </a:txBody>
                  <a:tcPr marL="68580" marR="68580" marT="0" marB="0" anchor="ctr">
                    <a:solidFill>
                      <a:schemeClr val="bg1">
                        <a:lumMod val="65000"/>
                        <a:lumOff val="35000"/>
                      </a:schemeClr>
                    </a:solidFill>
                  </a:tcPr>
                </a:tc>
              </a:tr>
              <a:tr h="733096">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3</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Hand Sanitizer</a:t>
                      </a:r>
                    </a:p>
                  </a:txBody>
                  <a:tcPr marL="68580" marR="68580" marT="0" marB="0" anchor="ctr">
                    <a:solidFill>
                      <a:schemeClr val="bg1">
                        <a:lumMod val="65000"/>
                        <a:lumOff val="35000"/>
                      </a:schemeClr>
                    </a:solidFill>
                  </a:tcPr>
                </a:tc>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8</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Face shield</a:t>
                      </a:r>
                    </a:p>
                  </a:txBody>
                  <a:tcPr marL="68580" marR="68580" marT="0" marB="0" anchor="ctr">
                    <a:solidFill>
                      <a:schemeClr val="bg1">
                        <a:lumMod val="65000"/>
                        <a:lumOff val="35000"/>
                      </a:schemeClr>
                    </a:solidFill>
                  </a:tcPr>
                </a:tc>
              </a:tr>
              <a:tr h="733096">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4</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Disinfectant </a:t>
                      </a:r>
                    </a:p>
                  </a:txBody>
                  <a:tcPr marL="68580" marR="68580" marT="0" marB="0" anchor="ctr">
                    <a:solidFill>
                      <a:schemeClr val="bg1">
                        <a:lumMod val="65000"/>
                        <a:lumOff val="35000"/>
                      </a:schemeClr>
                    </a:solidFill>
                  </a:tcPr>
                </a:tc>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9</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Disposable bags</a:t>
                      </a:r>
                    </a:p>
                  </a:txBody>
                  <a:tcPr marL="68580" marR="68580" marT="0" marB="0" anchor="ctr">
                    <a:solidFill>
                      <a:schemeClr val="bg1">
                        <a:lumMod val="65000"/>
                        <a:lumOff val="35000"/>
                      </a:schemeClr>
                    </a:solidFill>
                  </a:tcPr>
                </a:tc>
              </a:tr>
              <a:tr h="733096">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5</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Soap</a:t>
                      </a:r>
                    </a:p>
                  </a:txBody>
                  <a:tcPr marL="68580" marR="68580" marT="0" marB="0" anchor="ctr">
                    <a:solidFill>
                      <a:schemeClr val="bg1">
                        <a:lumMod val="65000"/>
                        <a:lumOff val="35000"/>
                      </a:schemeClr>
                    </a:solidFill>
                  </a:tcPr>
                </a:tc>
                <a:tc>
                  <a:txBody>
                    <a:bodyPr/>
                    <a:lstStyle/>
                    <a:p>
                      <a:pPr algn="ctr">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10</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0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Medicines</a:t>
                      </a:r>
                      <a:endParaRPr lang="en-IN" sz="20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bl>
          </a:graphicData>
        </a:graphic>
      </p:graphicFrame>
      <p:sp>
        <p:nvSpPr>
          <p:cNvPr id="9" name="Slide Number Placeholder 8"/>
          <p:cNvSpPr>
            <a:spLocks noGrp="1"/>
          </p:cNvSpPr>
          <p:nvPr>
            <p:ph type="sldNum" sz="quarter" idx="12"/>
          </p:nvPr>
        </p:nvSpPr>
        <p:spPr/>
        <p:txBody>
          <a:bodyPr/>
          <a:lstStyle/>
          <a:p>
            <a:fld id="{D57F1E4F-1CFF-5643-939E-02111984F565}" type="slidenum">
              <a:rPr lang="en-US" b="1" smtClean="0">
                <a:solidFill>
                  <a:schemeClr val="tx1"/>
                </a:solidFill>
                <a:latin typeface="Palatino Linotype" panose="02040502050505030304" pitchFamily="18" charset="0"/>
              </a:rPr>
              <a:t>10</a:t>
            </a:fld>
            <a:endParaRPr lang="en-US" b="1" dirty="0">
              <a:solidFill>
                <a:schemeClr val="tx1"/>
              </a:solidFill>
              <a:latin typeface="Palatino Linotype" panose="02040502050505030304" pitchFamily="18" charset="0"/>
            </a:endParaRPr>
          </a:p>
        </p:txBody>
      </p:sp>
      <p:sp>
        <p:nvSpPr>
          <p:cNvPr id="6" name="TextBox 5"/>
          <p:cNvSpPr txBox="1"/>
          <p:nvPr/>
        </p:nvSpPr>
        <p:spPr>
          <a:xfrm>
            <a:off x="926224" y="6050017"/>
            <a:ext cx="9506608" cy="369332"/>
          </a:xfrm>
          <a:prstGeom prst="rect">
            <a:avLst/>
          </a:prstGeom>
          <a:noFill/>
        </p:spPr>
        <p:txBody>
          <a:bodyPr wrap="square" rtlCol="0">
            <a:spAutoFit/>
          </a:bodyPr>
          <a:lstStyle/>
          <a:p>
            <a:r>
              <a:rPr lang="en-US" b="1" dirty="0" smtClean="0">
                <a:latin typeface="Palatino Linotype" panose="02040502050505030304" pitchFamily="18" charset="0"/>
              </a:rPr>
              <a:t>Goods used for prevention, detection and protection of COVID-19</a:t>
            </a:r>
            <a:endParaRPr lang="en-IN" b="1" dirty="0">
              <a:latin typeface="Palatino Linotype" panose="02040502050505030304" pitchFamily="18" charset="0"/>
            </a:endParaRPr>
          </a:p>
        </p:txBody>
      </p:sp>
    </p:spTree>
    <p:extLst>
      <p:ext uri="{BB962C8B-B14F-4D97-AF65-F5344CB8AC3E}">
        <p14:creationId xmlns:p14="http://schemas.microsoft.com/office/powerpoint/2010/main" val="1297604224"/>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…ITC…</a:t>
            </a:r>
            <a:r>
              <a:rPr lang="en-US" b="1" dirty="0" smtClean="0">
                <a:solidFill>
                  <a:schemeClr val="tx1">
                    <a:lumMod val="95000"/>
                  </a:schemeClr>
                </a:solidFill>
                <a:latin typeface="Palantino Linotype"/>
              </a:rPr>
              <a:t> </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1532" y="1761798"/>
            <a:ext cx="11110748" cy="3669423"/>
          </a:xfrm>
        </p:spPr>
        <p:txBody>
          <a:bodyPr>
            <a:normAutofit fontScale="92500"/>
          </a:bodyPr>
          <a:lstStyle/>
          <a:p>
            <a:pPr>
              <a:lnSpc>
                <a:spcPct val="150000"/>
              </a:lnSpc>
            </a:pPr>
            <a:r>
              <a:rPr lang="en-IN" sz="2400" b="1" dirty="0" smtClean="0">
                <a:solidFill>
                  <a:schemeClr val="tx1">
                    <a:lumMod val="75000"/>
                  </a:schemeClr>
                </a:solidFill>
                <a:latin typeface="Palatino Linotype" panose="02040502050505030304" pitchFamily="18" charset="0"/>
              </a:rPr>
              <a:t>None of </a:t>
            </a:r>
            <a:r>
              <a:rPr lang="en-IN" sz="2400" b="1" dirty="0">
                <a:solidFill>
                  <a:schemeClr val="tx1">
                    <a:lumMod val="75000"/>
                  </a:schemeClr>
                </a:solidFill>
                <a:latin typeface="Palatino Linotype" panose="02040502050505030304" pitchFamily="18" charset="0"/>
              </a:rPr>
              <a:t>these goods are specifically excluded from the purview of ITC</a:t>
            </a:r>
          </a:p>
          <a:p>
            <a:pPr>
              <a:lnSpc>
                <a:spcPct val="150000"/>
              </a:lnSpc>
            </a:pPr>
            <a:r>
              <a:rPr lang="en-IN" sz="2400" b="1" dirty="0" smtClean="0">
                <a:solidFill>
                  <a:schemeClr val="tx1">
                    <a:lumMod val="75000"/>
                  </a:schemeClr>
                </a:solidFill>
                <a:latin typeface="Palatino Linotype" panose="02040502050505030304" pitchFamily="18" charset="0"/>
              </a:rPr>
              <a:t>Satisfies the condition </a:t>
            </a:r>
            <a:r>
              <a:rPr lang="en-IN" sz="2400" b="1" dirty="0">
                <a:solidFill>
                  <a:schemeClr val="tx1">
                    <a:lumMod val="75000"/>
                  </a:schemeClr>
                </a:solidFill>
                <a:latin typeface="Palatino Linotype" panose="02040502050505030304" pitchFamily="18" charset="0"/>
              </a:rPr>
              <a:t>stipulated under Rule 16(1) of CGST Act - Used in the course or furtherance of business</a:t>
            </a:r>
            <a:r>
              <a:rPr lang="en-IN" sz="2400" b="1" dirty="0" smtClean="0">
                <a:solidFill>
                  <a:schemeClr val="tx1">
                    <a:lumMod val="75000"/>
                  </a:schemeClr>
                </a:solidFill>
                <a:latin typeface="Palatino Linotype" panose="02040502050505030304" pitchFamily="18" charset="0"/>
              </a:rPr>
              <a:t>.</a:t>
            </a:r>
            <a:endParaRPr lang="en-IN" sz="2400" b="1" dirty="0">
              <a:solidFill>
                <a:schemeClr val="tx1">
                  <a:lumMod val="75000"/>
                </a:schemeClr>
              </a:solidFill>
              <a:latin typeface="Palatino Linotype" panose="02040502050505030304" pitchFamily="18" charset="0"/>
            </a:endParaRPr>
          </a:p>
          <a:p>
            <a:pPr>
              <a:lnSpc>
                <a:spcPct val="150000"/>
              </a:lnSpc>
            </a:pPr>
            <a:r>
              <a:rPr lang="en-IN" sz="2400" b="1" dirty="0">
                <a:solidFill>
                  <a:schemeClr val="tx1">
                    <a:lumMod val="75000"/>
                  </a:schemeClr>
                </a:solidFill>
                <a:latin typeface="Palatino Linotype" panose="02040502050505030304" pitchFamily="18" charset="0"/>
              </a:rPr>
              <a:t>All these goods are used for the safety and welfare of </a:t>
            </a:r>
            <a:r>
              <a:rPr lang="en-IN" sz="2400" b="1" dirty="0" smtClean="0">
                <a:solidFill>
                  <a:schemeClr val="tx1">
                    <a:lumMod val="75000"/>
                  </a:schemeClr>
                </a:solidFill>
                <a:latin typeface="Palatino Linotype" panose="02040502050505030304" pitchFamily="18" charset="0"/>
              </a:rPr>
              <a:t>employees / customers</a:t>
            </a:r>
            <a:r>
              <a:rPr lang="en-IN" sz="2400" b="1" dirty="0">
                <a:solidFill>
                  <a:schemeClr val="tx1">
                    <a:lumMod val="75000"/>
                  </a:schemeClr>
                </a:solidFill>
                <a:latin typeface="Palatino Linotype" panose="02040502050505030304" pitchFamily="18" charset="0"/>
              </a:rPr>
              <a:t>.</a:t>
            </a:r>
          </a:p>
          <a:p>
            <a:pPr>
              <a:lnSpc>
                <a:spcPct val="150000"/>
              </a:lnSpc>
            </a:pPr>
            <a:r>
              <a:rPr lang="en-IN" sz="2400" b="1" dirty="0">
                <a:solidFill>
                  <a:schemeClr val="tx1">
                    <a:lumMod val="75000"/>
                  </a:schemeClr>
                </a:solidFill>
                <a:latin typeface="Palatino Linotype" panose="02040502050505030304" pitchFamily="18" charset="0"/>
              </a:rPr>
              <a:t>Hence  GST paid on all the above goods are eligible for  ITC.</a:t>
            </a:r>
          </a:p>
          <a:p>
            <a:pPr>
              <a:lnSpc>
                <a:spcPct val="150000"/>
              </a:lnSpc>
            </a:pPr>
            <a:r>
              <a:rPr lang="en-IN" sz="2400" b="1" dirty="0">
                <a:solidFill>
                  <a:schemeClr val="tx1">
                    <a:lumMod val="75000"/>
                  </a:schemeClr>
                </a:solidFill>
                <a:latin typeface="Palatino Linotype" panose="02040502050505030304" pitchFamily="18" charset="0"/>
              </a:rPr>
              <a:t>Even under the normal circumstances, these goods are eligible for </a:t>
            </a:r>
            <a:r>
              <a:rPr lang="en-IN" sz="2400" b="1" dirty="0" smtClean="0">
                <a:solidFill>
                  <a:schemeClr val="tx1">
                    <a:lumMod val="75000"/>
                  </a:schemeClr>
                </a:solidFill>
                <a:latin typeface="Palatino Linotype" panose="02040502050505030304" pitchFamily="18" charset="0"/>
              </a:rPr>
              <a:t>ITC.</a:t>
            </a:r>
            <a:endParaRPr lang="en-IN" sz="2400" b="1" dirty="0">
              <a:solidFill>
                <a:schemeClr val="tx1">
                  <a:lumMod val="75000"/>
                </a:schemeClr>
              </a:solidFill>
              <a:latin typeface="Palatino Linotype" panose="02040502050505030304" pitchFamily="18" charset="0"/>
            </a:endParaRPr>
          </a:p>
          <a:p>
            <a:pPr marL="400050" lvl="1" indent="0" algn="just">
              <a:lnSpc>
                <a:spcPct val="150000"/>
              </a:lnSpc>
              <a:buNone/>
            </a:pPr>
            <a:endParaRPr lang="en-US" sz="2600" b="1" dirty="0" smtClean="0">
              <a:solidFill>
                <a:schemeClr val="tx1">
                  <a:lumMod val="8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11</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532754651"/>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…ITC…</a:t>
            </a:r>
            <a:endParaRPr lang="en-IN" b="1" dirty="0">
              <a:solidFill>
                <a:schemeClr val="tx1">
                  <a:lumMod val="95000"/>
                </a:schemeClr>
              </a:solidFill>
              <a:latin typeface="Palantino Linotype"/>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593011921"/>
              </p:ext>
            </p:extLst>
          </p:nvPr>
        </p:nvGraphicFramePr>
        <p:xfrm>
          <a:off x="1103313" y="2052638"/>
          <a:ext cx="8947150" cy="1956755"/>
        </p:xfrm>
        <a:graphic>
          <a:graphicData uri="http://schemas.openxmlformats.org/drawingml/2006/table">
            <a:tbl>
              <a:tblPr firstRow="1" bandRow="1">
                <a:tableStyleId>{5C22544A-7EE6-4342-B048-85BDC9FD1C3A}</a:tableStyleId>
              </a:tblPr>
              <a:tblGrid>
                <a:gridCol w="4473575"/>
                <a:gridCol w="4473575"/>
              </a:tblGrid>
              <a:tr h="370840">
                <a:tc>
                  <a:txBody>
                    <a:bodyPr/>
                    <a:lstStyle/>
                    <a:p>
                      <a:pPr algn="ctr">
                        <a:lnSpc>
                          <a:spcPct val="107000"/>
                        </a:lnSpc>
                        <a:spcAft>
                          <a:spcPts val="0"/>
                        </a:spcAft>
                      </a:pPr>
                      <a:r>
                        <a:rPr lang="en-IN" sz="2400" b="1" dirty="0" smtClean="0">
                          <a:effectLst/>
                          <a:latin typeface="Palatino Linotype" panose="02040502050505030304" pitchFamily="18" charset="0"/>
                          <a:ea typeface="Calibri" panose="020F0502020204030204" pitchFamily="34" charset="0"/>
                          <a:cs typeface="Times New Roman" panose="02020603050405020304" pitchFamily="18" charset="0"/>
                        </a:rPr>
                        <a:t>Sl.No</a:t>
                      </a:r>
                      <a:endParaRPr lang="en-IN" sz="24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c>
                  <a:txBody>
                    <a:bodyPr/>
                    <a:lstStyle/>
                    <a:p>
                      <a:pPr algn="ctr">
                        <a:lnSpc>
                          <a:spcPct val="107000"/>
                        </a:lnSpc>
                        <a:spcAft>
                          <a:spcPts val="0"/>
                        </a:spcAft>
                      </a:pPr>
                      <a:r>
                        <a:rPr lang="en-IN" sz="2400" b="1" dirty="0" smtClean="0">
                          <a:effectLst/>
                          <a:latin typeface="Palatino Linotype" panose="02040502050505030304" pitchFamily="18" charset="0"/>
                          <a:ea typeface="Calibri" panose="020F0502020204030204" pitchFamily="34" charset="0"/>
                          <a:cs typeface="Times New Roman" panose="02020603050405020304" pitchFamily="18" charset="0"/>
                        </a:rPr>
                        <a:t>Description</a:t>
                      </a:r>
                      <a:r>
                        <a:rPr lang="en-IN" sz="2400" b="1" baseline="0" dirty="0" smtClean="0">
                          <a:effectLst/>
                          <a:latin typeface="Palatino Linotype" panose="02040502050505030304" pitchFamily="18" charset="0"/>
                          <a:ea typeface="Calibri" panose="020F0502020204030204" pitchFamily="34" charset="0"/>
                          <a:cs typeface="Times New Roman" panose="02020603050405020304" pitchFamily="18" charset="0"/>
                        </a:rPr>
                        <a:t> </a:t>
                      </a:r>
                      <a:endParaRPr lang="en-IN" sz="2400" b="1" dirty="0">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50000"/>
                        <a:lumOff val="50000"/>
                      </a:schemeClr>
                    </a:solidFill>
                  </a:tcPr>
                </a:tc>
              </a:tr>
              <a:tr h="370840">
                <a:tc>
                  <a:txBody>
                    <a:bodyPr/>
                    <a:lstStyle/>
                    <a:p>
                      <a:pPr algn="ctr">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1</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Health /Life</a:t>
                      </a:r>
                      <a:r>
                        <a:rPr lang="en-IN" sz="2400" b="1" baseline="0"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 </a:t>
                      </a: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Insurance </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r h="370840">
                <a:tc>
                  <a:txBody>
                    <a:bodyPr/>
                    <a:lstStyle/>
                    <a:p>
                      <a:pPr algn="ctr">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2</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Rent a cab </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r h="370840">
                <a:tc>
                  <a:txBody>
                    <a:bodyPr/>
                    <a:lstStyle/>
                    <a:p>
                      <a:pPr algn="ctr">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3</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Food and beverages</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r h="370840">
                <a:tc>
                  <a:txBody>
                    <a:bodyPr/>
                    <a:lstStyle/>
                    <a:p>
                      <a:pPr algn="ctr">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4</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c>
                  <a:txBody>
                    <a:bodyPr/>
                    <a:lstStyle/>
                    <a:p>
                      <a:pPr algn="just">
                        <a:lnSpc>
                          <a:spcPct val="107000"/>
                        </a:lnSpc>
                        <a:spcAft>
                          <a:spcPts val="0"/>
                        </a:spcAft>
                      </a:pPr>
                      <a:r>
                        <a:rPr lang="en-IN" sz="2400" b="1" dirty="0" smtClean="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rPr>
                        <a:t>Health services</a:t>
                      </a:r>
                      <a:endParaRPr lang="en-IN" sz="2400" b="1" dirty="0">
                        <a:solidFill>
                          <a:schemeClr val="tx1"/>
                        </a:solidFill>
                        <a:effectLst/>
                        <a:latin typeface="Palatino Linotype" panose="02040502050505030304" pitchFamily="18" charset="0"/>
                        <a:ea typeface="Calibri" panose="020F0502020204030204" pitchFamily="34" charset="0"/>
                        <a:cs typeface="Times New Roman" panose="02020603050405020304" pitchFamily="18" charset="0"/>
                      </a:endParaRPr>
                    </a:p>
                  </a:txBody>
                  <a:tcPr marL="68580" marR="68580" marT="0" marB="0" anchor="ctr">
                    <a:solidFill>
                      <a:schemeClr val="bg1">
                        <a:lumMod val="65000"/>
                        <a:lumOff val="35000"/>
                      </a:schemeClr>
                    </a:solidFill>
                  </a:tcPr>
                </a:tc>
              </a:tr>
            </a:tbl>
          </a:graphicData>
        </a:graphic>
      </p:graphicFrame>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12</a:t>
            </a:fld>
            <a:endParaRPr lang="en-US" b="1" dirty="0">
              <a:latin typeface="Palatino Linotype" panose="02040502050505030304" pitchFamily="18" charset="0"/>
            </a:endParaRPr>
          </a:p>
        </p:txBody>
      </p:sp>
      <p:sp>
        <p:nvSpPr>
          <p:cNvPr id="6" name="TextBox 5"/>
          <p:cNvSpPr txBox="1"/>
          <p:nvPr/>
        </p:nvSpPr>
        <p:spPr>
          <a:xfrm>
            <a:off x="524205" y="4385729"/>
            <a:ext cx="10787554" cy="1477328"/>
          </a:xfrm>
          <a:prstGeom prst="rect">
            <a:avLst/>
          </a:prstGeom>
          <a:noFill/>
        </p:spPr>
        <p:txBody>
          <a:bodyPr wrap="square" rtlCol="0">
            <a:spAutoFit/>
          </a:bodyPr>
          <a:lstStyle/>
          <a:p>
            <a:pPr marL="285750" indent="-285750" fontAlgn="ctr">
              <a:buFont typeface="Arial" panose="020B0604020202020204" pitchFamily="34" charset="0"/>
              <a:buChar char="•"/>
            </a:pPr>
            <a:r>
              <a:rPr lang="en-IN" b="1" dirty="0" smtClean="0">
                <a:latin typeface="Palatino Linotype" panose="02040502050505030304" pitchFamily="18" charset="0"/>
              </a:rPr>
              <a:t>ITC </a:t>
            </a:r>
            <a:r>
              <a:rPr lang="en-IN" b="1" dirty="0">
                <a:latin typeface="Palatino Linotype" panose="02040502050505030304" pitchFamily="18" charset="0"/>
              </a:rPr>
              <a:t>for these services are blocked as per </a:t>
            </a:r>
            <a:r>
              <a:rPr lang="en-IN" b="1" dirty="0" smtClean="0">
                <a:latin typeface="Palatino Linotype" panose="02040502050505030304" pitchFamily="18" charset="0"/>
              </a:rPr>
              <a:t>Section </a:t>
            </a:r>
            <a:r>
              <a:rPr lang="en-IN" b="1" dirty="0">
                <a:latin typeface="Palatino Linotype" panose="02040502050505030304" pitchFamily="18" charset="0"/>
              </a:rPr>
              <a:t>17(5)(b) of CGST </a:t>
            </a:r>
            <a:r>
              <a:rPr lang="en-IN" b="1" dirty="0" smtClean="0">
                <a:latin typeface="Palatino Linotype" panose="02040502050505030304" pitchFamily="18" charset="0"/>
              </a:rPr>
              <a:t>Act. </a:t>
            </a:r>
          </a:p>
          <a:p>
            <a:pPr marL="285750" indent="-285750" fontAlgn="ctr">
              <a:buFont typeface="Arial" panose="020B0604020202020204" pitchFamily="34" charset="0"/>
              <a:buChar char="•"/>
            </a:pPr>
            <a:r>
              <a:rPr lang="en-IN" b="1" dirty="0" smtClean="0">
                <a:latin typeface="Palatino Linotype" panose="02040502050505030304" pitchFamily="18" charset="0"/>
              </a:rPr>
              <a:t>However</a:t>
            </a:r>
            <a:r>
              <a:rPr lang="en-IN" b="1" dirty="0">
                <a:latin typeface="Palatino Linotype" panose="02040502050505030304" pitchFamily="18" charset="0"/>
              </a:rPr>
              <a:t>, ITC </a:t>
            </a:r>
            <a:r>
              <a:rPr lang="en-IN" b="1" dirty="0" smtClean="0">
                <a:latin typeface="Palatino Linotype" panose="02040502050505030304" pitchFamily="18" charset="0"/>
              </a:rPr>
              <a:t>	is </a:t>
            </a:r>
            <a:r>
              <a:rPr lang="en-IN" b="1" dirty="0">
                <a:latin typeface="Palatino Linotype" panose="02040502050505030304" pitchFamily="18" charset="0"/>
              </a:rPr>
              <a:t>eligible, if it is obligatory for an employer to provide these services </a:t>
            </a:r>
            <a:r>
              <a:rPr lang="en-IN" b="1" dirty="0" smtClean="0">
                <a:latin typeface="Palatino Linotype" panose="02040502050505030304" pitchFamily="18" charset="0"/>
              </a:rPr>
              <a:t>to employees.</a:t>
            </a:r>
            <a:endParaRPr lang="en-IN" b="1" dirty="0">
              <a:latin typeface="Palatino Linotype" panose="02040502050505030304" pitchFamily="18" charset="0"/>
            </a:endParaRPr>
          </a:p>
          <a:p>
            <a:pPr marL="285750" indent="-285750" fontAlgn="ctr">
              <a:buFont typeface="Arial" panose="020B0604020202020204" pitchFamily="34" charset="0"/>
              <a:buChar char="•"/>
            </a:pPr>
            <a:r>
              <a:rPr lang="en-US" b="1" dirty="0" smtClean="0">
                <a:latin typeface="Palatino Linotype" panose="02040502050505030304" pitchFamily="18" charset="0"/>
              </a:rPr>
              <a:t>Now </a:t>
            </a:r>
            <a:r>
              <a:rPr lang="en-US" b="1" dirty="0">
                <a:latin typeface="Palatino Linotype" panose="02040502050505030304" pitchFamily="18" charset="0"/>
              </a:rPr>
              <a:t>it is mandatory to provide these services by the employer to </a:t>
            </a:r>
            <a:r>
              <a:rPr lang="en-US" b="1" dirty="0" smtClean="0">
                <a:latin typeface="Palatino Linotype" panose="02040502050505030304" pitchFamily="18" charset="0"/>
              </a:rPr>
              <a:t>employee.</a:t>
            </a:r>
            <a:endParaRPr lang="en-IN" b="1" dirty="0">
              <a:latin typeface="Palatino Linotype" panose="02040502050505030304" pitchFamily="18" charset="0"/>
            </a:endParaRPr>
          </a:p>
          <a:p>
            <a:pPr marL="285750" indent="-285750" fontAlgn="ctr">
              <a:buFont typeface="Arial" panose="020B0604020202020204" pitchFamily="34" charset="0"/>
              <a:buChar char="•"/>
            </a:pPr>
            <a:r>
              <a:rPr lang="en-US" b="1" dirty="0" smtClean="0">
                <a:latin typeface="Palatino Linotype" panose="02040502050505030304" pitchFamily="18" charset="0"/>
              </a:rPr>
              <a:t>MHA </a:t>
            </a:r>
            <a:r>
              <a:rPr lang="en-US" b="1" dirty="0">
                <a:latin typeface="Palatino Linotype" panose="02040502050505030304" pitchFamily="18" charset="0"/>
              </a:rPr>
              <a:t>Order No. 40-3/2020-DM-I (A) dated 15th April 2020. </a:t>
            </a:r>
            <a:endParaRPr lang="en-IN" b="1" dirty="0">
              <a:latin typeface="Palatino Linotype" panose="02040502050505030304" pitchFamily="18" charset="0"/>
            </a:endParaRPr>
          </a:p>
          <a:p>
            <a:pPr marL="285750" indent="-285750" fontAlgn="ctr">
              <a:buFont typeface="Arial" panose="020B0604020202020204" pitchFamily="34" charset="0"/>
              <a:buChar char="•"/>
            </a:pPr>
            <a:r>
              <a:rPr lang="en-US" b="1" dirty="0" smtClean="0">
                <a:latin typeface="Palatino Linotype" panose="02040502050505030304" pitchFamily="18" charset="0"/>
              </a:rPr>
              <a:t>G.O</a:t>
            </a:r>
            <a:r>
              <a:rPr lang="en-US" b="1" dirty="0">
                <a:latin typeface="Palatino Linotype" panose="02040502050505030304" pitchFamily="18" charset="0"/>
              </a:rPr>
              <a:t>. No.191 dated 16.4.2020 of Health and family welfare  department of </a:t>
            </a:r>
            <a:r>
              <a:rPr lang="en-US" b="1" dirty="0" smtClean="0">
                <a:latin typeface="Palatino Linotype" panose="02040502050505030304" pitchFamily="18" charset="0"/>
              </a:rPr>
              <a:t>TN Government.</a:t>
            </a:r>
            <a:endParaRPr lang="en-IN" b="1" dirty="0">
              <a:latin typeface="Palatino Linotype" panose="02040502050505030304" pitchFamily="18" charset="0"/>
            </a:endParaRPr>
          </a:p>
        </p:txBody>
      </p:sp>
    </p:spTree>
    <p:extLst>
      <p:ext uri="{BB962C8B-B14F-4D97-AF65-F5344CB8AC3E}">
        <p14:creationId xmlns:p14="http://schemas.microsoft.com/office/powerpoint/2010/main" val="1366806511"/>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…ITC…</a:t>
            </a:r>
            <a:r>
              <a:rPr lang="en-US" b="1" dirty="0" smtClean="0">
                <a:solidFill>
                  <a:schemeClr val="tx1">
                    <a:lumMod val="95000"/>
                  </a:schemeClr>
                </a:solidFill>
                <a:latin typeface="Palantino Linotype"/>
              </a:rPr>
              <a:t> </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90196" y="1639614"/>
            <a:ext cx="10968859" cy="4615355"/>
          </a:xfrm>
        </p:spPr>
        <p:txBody>
          <a:bodyPr>
            <a:normAutofit fontScale="32500" lnSpcReduction="20000"/>
          </a:bodyPr>
          <a:lstStyle/>
          <a:p>
            <a:pPr>
              <a:lnSpc>
                <a:spcPct val="150000"/>
              </a:lnSpc>
            </a:pPr>
            <a:r>
              <a:rPr lang="en-IN" sz="6000" b="1" dirty="0" smtClean="0">
                <a:solidFill>
                  <a:schemeClr val="tx1">
                    <a:lumMod val="75000"/>
                  </a:schemeClr>
                </a:solidFill>
                <a:latin typeface="Palatino Linotype" panose="02040502050505030304" pitchFamily="18" charset="0"/>
              </a:rPr>
              <a:t>CSR </a:t>
            </a:r>
            <a:r>
              <a:rPr lang="en-IN" sz="6000" b="1" dirty="0">
                <a:solidFill>
                  <a:schemeClr val="tx1">
                    <a:lumMod val="75000"/>
                  </a:schemeClr>
                </a:solidFill>
                <a:latin typeface="Palatino Linotype" panose="02040502050505030304" pitchFamily="18" charset="0"/>
              </a:rPr>
              <a:t>activities are mandatory in nature as per Companies Act, </a:t>
            </a:r>
            <a:r>
              <a:rPr lang="en-IN" sz="6000" b="1" dirty="0" smtClean="0">
                <a:solidFill>
                  <a:schemeClr val="tx1">
                    <a:lumMod val="75000"/>
                  </a:schemeClr>
                </a:solidFill>
                <a:latin typeface="Palatino Linotype" panose="02040502050505030304" pitchFamily="18" charset="0"/>
              </a:rPr>
              <a:t>2013.</a:t>
            </a:r>
            <a:endParaRPr lang="en-IN" sz="6000" b="1" dirty="0">
              <a:solidFill>
                <a:schemeClr val="tx1">
                  <a:lumMod val="75000"/>
                </a:schemeClr>
              </a:solidFill>
              <a:latin typeface="Palatino Linotype" panose="02040502050505030304" pitchFamily="18" charset="0"/>
            </a:endParaRPr>
          </a:p>
          <a:p>
            <a:pPr>
              <a:lnSpc>
                <a:spcPct val="150000"/>
              </a:lnSpc>
            </a:pPr>
            <a:r>
              <a:rPr lang="en-IN" sz="6000" b="1" dirty="0">
                <a:solidFill>
                  <a:schemeClr val="tx1">
                    <a:lumMod val="75000"/>
                  </a:schemeClr>
                </a:solidFill>
                <a:latin typeface="Palatino Linotype" panose="02040502050505030304" pitchFamily="18" charset="0"/>
              </a:rPr>
              <a:t>Hence, any goods or services supplied under CSR </a:t>
            </a:r>
            <a:r>
              <a:rPr lang="en-IN" sz="6000" b="1" dirty="0" smtClean="0">
                <a:solidFill>
                  <a:schemeClr val="tx1">
                    <a:lumMod val="75000"/>
                  </a:schemeClr>
                </a:solidFill>
                <a:latin typeface="Palatino Linotype" panose="02040502050505030304" pitchFamily="18" charset="0"/>
              </a:rPr>
              <a:t>are </a:t>
            </a:r>
            <a:r>
              <a:rPr lang="en-IN" sz="6000" b="1" dirty="0">
                <a:solidFill>
                  <a:schemeClr val="tx1">
                    <a:lumMod val="75000"/>
                  </a:schemeClr>
                </a:solidFill>
                <a:latin typeface="Palatino Linotype" panose="02040502050505030304" pitchFamily="18" charset="0"/>
              </a:rPr>
              <a:t>not gift even though no money is </a:t>
            </a:r>
            <a:r>
              <a:rPr lang="en-IN" sz="6000" b="1" dirty="0" smtClean="0">
                <a:solidFill>
                  <a:schemeClr val="tx1">
                    <a:lumMod val="75000"/>
                  </a:schemeClr>
                </a:solidFill>
                <a:latin typeface="Palatino Linotype" panose="02040502050505030304" pitchFamily="18" charset="0"/>
              </a:rPr>
              <a:t>collected.</a:t>
            </a:r>
            <a:endParaRPr lang="en-IN" sz="6000" b="1" dirty="0">
              <a:solidFill>
                <a:schemeClr val="tx1">
                  <a:lumMod val="75000"/>
                </a:schemeClr>
              </a:solidFill>
              <a:latin typeface="Palatino Linotype" panose="02040502050505030304" pitchFamily="18" charset="0"/>
            </a:endParaRPr>
          </a:p>
          <a:p>
            <a:pPr>
              <a:lnSpc>
                <a:spcPct val="150000"/>
              </a:lnSpc>
            </a:pPr>
            <a:r>
              <a:rPr lang="en-IN" sz="6000" b="1" dirty="0">
                <a:solidFill>
                  <a:schemeClr val="tx1">
                    <a:lumMod val="75000"/>
                  </a:schemeClr>
                </a:solidFill>
                <a:latin typeface="Palatino Linotype" panose="02040502050505030304" pitchFamily="18" charset="0"/>
              </a:rPr>
              <a:t>Promotion of </a:t>
            </a:r>
            <a:r>
              <a:rPr lang="en-IN" sz="6000" b="1" dirty="0" smtClean="0">
                <a:solidFill>
                  <a:schemeClr val="tx1">
                    <a:lumMod val="75000"/>
                  </a:schemeClr>
                </a:solidFill>
                <a:latin typeface="Palatino Linotype" panose="02040502050505030304" pitchFamily="18" charset="0"/>
              </a:rPr>
              <a:t>health </a:t>
            </a:r>
            <a:r>
              <a:rPr lang="en-IN" sz="6000" b="1" dirty="0">
                <a:solidFill>
                  <a:schemeClr val="tx1">
                    <a:lumMod val="75000"/>
                  </a:schemeClr>
                </a:solidFill>
                <a:latin typeface="Palatino Linotype" panose="02040502050505030304" pitchFamily="18" charset="0"/>
              </a:rPr>
              <a:t>care including preventive health care and sanitation is one of the specified activities under CSR.</a:t>
            </a:r>
          </a:p>
          <a:p>
            <a:pPr>
              <a:lnSpc>
                <a:spcPct val="150000"/>
              </a:lnSpc>
            </a:pPr>
            <a:r>
              <a:rPr lang="en-IN" sz="6000" b="1" dirty="0">
                <a:solidFill>
                  <a:schemeClr val="tx1">
                    <a:lumMod val="75000"/>
                  </a:schemeClr>
                </a:solidFill>
                <a:latin typeface="Palatino Linotype" panose="02040502050505030304" pitchFamily="18" charset="0"/>
              </a:rPr>
              <a:t>Spending on </a:t>
            </a:r>
            <a:r>
              <a:rPr lang="en-IN" sz="6000" b="1" dirty="0" smtClean="0">
                <a:solidFill>
                  <a:schemeClr val="tx1">
                    <a:lumMod val="75000"/>
                  </a:schemeClr>
                </a:solidFill>
                <a:latin typeface="Palatino Linotype" panose="02040502050505030304" pitchFamily="18" charset="0"/>
              </a:rPr>
              <a:t>COVID-19 </a:t>
            </a:r>
            <a:r>
              <a:rPr lang="en-IN" sz="6000" b="1" dirty="0">
                <a:solidFill>
                  <a:schemeClr val="tx1">
                    <a:lumMod val="75000"/>
                  </a:schemeClr>
                </a:solidFill>
                <a:latin typeface="Palatino Linotype" panose="02040502050505030304" pitchFamily="18" charset="0"/>
              </a:rPr>
              <a:t>is an eligible CSR activity – Clarified by the Ministry of </a:t>
            </a:r>
            <a:r>
              <a:rPr lang="en-IN" sz="6000" b="1" dirty="0" smtClean="0">
                <a:solidFill>
                  <a:schemeClr val="tx1">
                    <a:lumMod val="75000"/>
                  </a:schemeClr>
                </a:solidFill>
                <a:latin typeface="Palatino Linotype" panose="02040502050505030304" pitchFamily="18" charset="0"/>
              </a:rPr>
              <a:t>Corporate Affairs </a:t>
            </a:r>
            <a:r>
              <a:rPr lang="en-IN" sz="6000" b="1" dirty="0">
                <a:solidFill>
                  <a:schemeClr val="tx1">
                    <a:lumMod val="75000"/>
                  </a:schemeClr>
                </a:solidFill>
                <a:latin typeface="Palatino Linotype" panose="02040502050505030304" pitchFamily="18" charset="0"/>
              </a:rPr>
              <a:t>vide Circular No. 10/2020 dated 20.03.2020 </a:t>
            </a:r>
          </a:p>
          <a:p>
            <a:pPr>
              <a:lnSpc>
                <a:spcPct val="150000"/>
              </a:lnSpc>
            </a:pPr>
            <a:r>
              <a:rPr lang="en-IN" sz="6000" b="1" dirty="0">
                <a:solidFill>
                  <a:schemeClr val="tx1">
                    <a:lumMod val="75000"/>
                  </a:schemeClr>
                </a:solidFill>
                <a:latin typeface="Palatino Linotype" panose="02040502050505030304" pitchFamily="18" charset="0"/>
              </a:rPr>
              <a:t>Accordingly, </a:t>
            </a:r>
            <a:r>
              <a:rPr lang="en-IN" sz="6000" b="1" dirty="0" smtClean="0">
                <a:solidFill>
                  <a:schemeClr val="tx1">
                    <a:lumMod val="75000"/>
                  </a:schemeClr>
                </a:solidFill>
                <a:latin typeface="Palatino Linotype" panose="02040502050505030304" pitchFamily="18" charset="0"/>
              </a:rPr>
              <a:t>COVID </a:t>
            </a:r>
            <a:r>
              <a:rPr lang="en-IN" sz="6000" b="1" dirty="0">
                <a:solidFill>
                  <a:schemeClr val="tx1">
                    <a:lumMod val="75000"/>
                  </a:schemeClr>
                </a:solidFill>
                <a:latin typeface="Palatino Linotype" panose="02040502050505030304" pitchFamily="18" charset="0"/>
              </a:rPr>
              <a:t>- essential products such as masks, gloves, infrared thermometers, sanitizers , etc., purchased in the name of the company and distributed to hospitals or NGOs or public are eligible for ITC.</a:t>
            </a:r>
          </a:p>
          <a:p>
            <a:pPr>
              <a:lnSpc>
                <a:spcPct val="150000"/>
              </a:lnSpc>
            </a:pPr>
            <a:endParaRPr lang="en-US" sz="2600" b="1" dirty="0" smtClean="0">
              <a:solidFill>
                <a:schemeClr val="tx1">
                  <a:lumMod val="8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13</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782721805"/>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…ITC… </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390196" y="1667203"/>
            <a:ext cx="10800543" cy="4587766"/>
          </a:xfrm>
        </p:spPr>
        <p:txBody>
          <a:bodyPr>
            <a:normAutofit fontScale="70000" lnSpcReduction="20000"/>
          </a:bodyPr>
          <a:lstStyle/>
          <a:p>
            <a:pPr algn="just">
              <a:lnSpc>
                <a:spcPct val="150000"/>
              </a:lnSpc>
            </a:pPr>
            <a:r>
              <a:rPr lang="en-US" sz="2800" b="1" dirty="0" smtClean="0">
                <a:solidFill>
                  <a:srgbClr val="FFFF00"/>
                </a:solidFill>
                <a:latin typeface="Palatino Linotype" panose="02040502050505030304" pitchFamily="18" charset="0"/>
              </a:rPr>
              <a:t>ITC </a:t>
            </a:r>
            <a:r>
              <a:rPr lang="en-US" sz="2800" b="1" dirty="0">
                <a:solidFill>
                  <a:srgbClr val="FFFF00"/>
                </a:solidFill>
                <a:latin typeface="Palatino Linotype" panose="02040502050505030304" pitchFamily="18" charset="0"/>
              </a:rPr>
              <a:t>in respect of invoices not uploaded by the supplier shall not exceed 10% of eligible credit for which invoices uploaded in a month– Rule 36(4)</a:t>
            </a:r>
          </a:p>
          <a:p>
            <a:pPr algn="just">
              <a:lnSpc>
                <a:spcPct val="150000"/>
              </a:lnSpc>
            </a:pPr>
            <a:r>
              <a:rPr lang="en-US" sz="2800" b="1" dirty="0">
                <a:solidFill>
                  <a:schemeClr val="tx1">
                    <a:lumMod val="75000"/>
                  </a:schemeClr>
                </a:solidFill>
                <a:latin typeface="Palatino Linotype" panose="02040502050505030304" pitchFamily="18" charset="0"/>
              </a:rPr>
              <a:t>This 10% restriction can be applied cumulatively for Feb 2020 to Aug 2020 instead of month wise </a:t>
            </a:r>
            <a:r>
              <a:rPr lang="en-US" sz="2800" b="1" dirty="0" smtClean="0">
                <a:solidFill>
                  <a:schemeClr val="tx1">
                    <a:lumMod val="75000"/>
                  </a:schemeClr>
                </a:solidFill>
                <a:latin typeface="Palatino Linotype" panose="02040502050505030304" pitchFamily="18" charset="0"/>
              </a:rPr>
              <a:t>calculation.</a:t>
            </a:r>
          </a:p>
          <a:p>
            <a:pPr algn="just">
              <a:lnSpc>
                <a:spcPct val="150000"/>
              </a:lnSpc>
            </a:pPr>
            <a:r>
              <a:rPr lang="en-US" sz="2800" b="1" dirty="0">
                <a:solidFill>
                  <a:srgbClr val="FFFF00"/>
                </a:solidFill>
                <a:latin typeface="Palatino Linotype" panose="02040502050505030304" pitchFamily="18" charset="0"/>
              </a:rPr>
              <a:t>Reversal of ITC in case of non - payment of consideration beyond 180 days: </a:t>
            </a:r>
          </a:p>
          <a:p>
            <a:pPr algn="just">
              <a:lnSpc>
                <a:spcPct val="150000"/>
              </a:lnSpc>
            </a:pPr>
            <a:r>
              <a:rPr lang="en-US" sz="2800" b="1" dirty="0">
                <a:solidFill>
                  <a:schemeClr val="tx1">
                    <a:lumMod val="75000"/>
                  </a:schemeClr>
                </a:solidFill>
                <a:latin typeface="Palatino Linotype" panose="02040502050505030304" pitchFamily="18" charset="0"/>
              </a:rPr>
              <a:t>If a recipient fails to pay the amount to the supplier of goods or services within a period of 180 days from the date of issue of invoice, then the ITC availed has to be paid back along with interest. ( Second proviso to Section 16 )</a:t>
            </a:r>
          </a:p>
          <a:p>
            <a:pPr algn="just">
              <a:lnSpc>
                <a:spcPct val="150000"/>
              </a:lnSpc>
            </a:pPr>
            <a:r>
              <a:rPr lang="en-US" sz="2800" b="1" dirty="0" smtClean="0">
                <a:solidFill>
                  <a:schemeClr val="tx1">
                    <a:lumMod val="75000"/>
                  </a:schemeClr>
                </a:solidFill>
                <a:latin typeface="Palatino Linotype" panose="02040502050505030304" pitchFamily="18" charset="0"/>
              </a:rPr>
              <a:t>If </a:t>
            </a:r>
            <a:r>
              <a:rPr lang="en-US" sz="2800" b="1" dirty="0">
                <a:solidFill>
                  <a:schemeClr val="tx1">
                    <a:lumMod val="75000"/>
                  </a:schemeClr>
                </a:solidFill>
                <a:latin typeface="Palatino Linotype" panose="02040502050505030304" pitchFamily="18" charset="0"/>
              </a:rPr>
              <a:t>the 180 days time limit falls during the period from 20.03.2020 to 29.06.2020, - the time limit is extended up to 30.06.2020, </a:t>
            </a:r>
            <a:r>
              <a:rPr lang="en-US" sz="2800" b="1" dirty="0">
                <a:solidFill>
                  <a:srgbClr val="FFFF00"/>
                </a:solidFill>
                <a:latin typeface="Palatino Linotype" panose="02040502050505030304" pitchFamily="18" charset="0"/>
              </a:rPr>
              <a:t>Notification No. 35/2020-Central Tax dated 03.04.2020</a:t>
            </a:r>
          </a:p>
          <a:p>
            <a:pPr algn="just">
              <a:lnSpc>
                <a:spcPct val="150000"/>
              </a:lnSpc>
            </a:pPr>
            <a:endParaRPr lang="en-US" sz="2800" dirty="0">
              <a:solidFill>
                <a:srgbClr val="F8F8F8"/>
              </a:solidFill>
            </a:endParaRPr>
          </a:p>
          <a:p>
            <a:pPr>
              <a:lnSpc>
                <a:spcPct val="150000"/>
              </a:lnSpc>
            </a:pPr>
            <a:endParaRPr lang="en-US" sz="2600" b="1" dirty="0" smtClean="0">
              <a:solidFill>
                <a:schemeClr val="tx1">
                  <a:lumMod val="8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14</a:t>
            </a:fld>
            <a:endParaRPr lang="en-US" b="1" dirty="0">
              <a:latin typeface="Palatino Linotype" panose="02040502050505030304" pitchFamily="18" charset="0"/>
            </a:endParaRPr>
          </a:p>
        </p:txBody>
      </p:sp>
    </p:spTree>
    <p:extLst>
      <p:ext uri="{BB962C8B-B14F-4D97-AF65-F5344CB8AC3E}">
        <p14:creationId xmlns:p14="http://schemas.microsoft.com/office/powerpoint/2010/main" val="1169219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REALISATION DELAYS</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90196" y="1639614"/>
            <a:ext cx="10968859" cy="4615355"/>
          </a:xfrm>
        </p:spPr>
        <p:txBody>
          <a:bodyPr>
            <a:normAutofit/>
          </a:bodyPr>
          <a:lstStyle/>
          <a:p>
            <a:pPr algn="just">
              <a:lnSpc>
                <a:spcPct val="150000"/>
              </a:lnSpc>
            </a:pPr>
            <a:r>
              <a:rPr lang="en-IN" b="1" dirty="0">
                <a:solidFill>
                  <a:schemeClr val="tx1">
                    <a:lumMod val="75000"/>
                  </a:schemeClr>
                </a:solidFill>
                <a:latin typeface="Palatino Linotype" panose="02040502050505030304" pitchFamily="18" charset="0"/>
              </a:rPr>
              <a:t>In some cases, particularly in the case of shopping complex, rent is not paid by the tenant on account of </a:t>
            </a:r>
            <a:r>
              <a:rPr lang="en-IN" b="1" dirty="0" smtClean="0">
                <a:solidFill>
                  <a:schemeClr val="tx1">
                    <a:lumMod val="75000"/>
                  </a:schemeClr>
                </a:solidFill>
                <a:latin typeface="Palatino Linotype" panose="02040502050505030304" pitchFamily="18" charset="0"/>
              </a:rPr>
              <a:t>COVID situation</a:t>
            </a:r>
            <a:r>
              <a:rPr lang="en-IN" b="1" dirty="0">
                <a:solidFill>
                  <a:schemeClr val="tx1">
                    <a:lumMod val="75000"/>
                  </a:schemeClr>
                </a:solidFill>
                <a:latin typeface="Palatino Linotype" panose="02040502050505030304" pitchFamily="18" charset="0"/>
              </a:rPr>
              <a:t>. </a:t>
            </a:r>
          </a:p>
          <a:p>
            <a:pPr algn="just">
              <a:lnSpc>
                <a:spcPct val="150000"/>
              </a:lnSpc>
            </a:pPr>
            <a:r>
              <a:rPr lang="en-IN" b="1" dirty="0">
                <a:solidFill>
                  <a:schemeClr val="tx1">
                    <a:lumMod val="75000"/>
                  </a:schemeClr>
                </a:solidFill>
                <a:latin typeface="Palatino Linotype" panose="02040502050505030304" pitchFamily="18" charset="0"/>
              </a:rPr>
              <a:t>GST is payable on supply of service irrespective of </a:t>
            </a:r>
            <a:r>
              <a:rPr lang="en-IN" b="1" dirty="0" smtClean="0">
                <a:solidFill>
                  <a:schemeClr val="tx1">
                    <a:lumMod val="75000"/>
                  </a:schemeClr>
                </a:solidFill>
                <a:latin typeface="Palatino Linotype" panose="02040502050505030304" pitchFamily="18" charset="0"/>
              </a:rPr>
              <a:t>realisation.</a:t>
            </a:r>
            <a:endParaRPr lang="en-IN" b="1" dirty="0">
              <a:solidFill>
                <a:schemeClr val="tx1">
                  <a:lumMod val="75000"/>
                </a:schemeClr>
              </a:solidFill>
              <a:latin typeface="Palatino Linotype" panose="02040502050505030304" pitchFamily="18" charset="0"/>
            </a:endParaRPr>
          </a:p>
          <a:p>
            <a:pPr algn="just">
              <a:lnSpc>
                <a:spcPct val="150000"/>
              </a:lnSpc>
            </a:pPr>
            <a:r>
              <a:rPr lang="en-IN" b="1" dirty="0">
                <a:solidFill>
                  <a:schemeClr val="tx1">
                    <a:lumMod val="75000"/>
                  </a:schemeClr>
                </a:solidFill>
                <a:latin typeface="Palatino Linotype" panose="02040502050505030304" pitchFamily="18" charset="0"/>
              </a:rPr>
              <a:t>If the provider of service waive the rent  by issuing credit note, then no tax is payable or if GST is already paid  credit note can be issued under Section 34 and adjust the tax liability. </a:t>
            </a:r>
          </a:p>
          <a:p>
            <a:pPr algn="just">
              <a:lnSpc>
                <a:spcPct val="150000"/>
              </a:lnSpc>
            </a:pPr>
            <a:r>
              <a:rPr lang="en-IN" b="1" dirty="0">
                <a:solidFill>
                  <a:schemeClr val="tx1">
                    <a:lumMod val="75000"/>
                  </a:schemeClr>
                </a:solidFill>
                <a:latin typeface="Palatino Linotype" panose="02040502050505030304" pitchFamily="18" charset="0"/>
              </a:rPr>
              <a:t>If the tenant pays it after a period of time, then GST is payable by the landlord in the respective month of provision of service and not on the date of </a:t>
            </a:r>
            <a:r>
              <a:rPr lang="en-IN" b="1" dirty="0" smtClean="0">
                <a:solidFill>
                  <a:schemeClr val="tx1">
                    <a:lumMod val="75000"/>
                  </a:schemeClr>
                </a:solidFill>
                <a:latin typeface="Palatino Linotype" panose="02040502050505030304" pitchFamily="18" charset="0"/>
              </a:rPr>
              <a:t>realization</a:t>
            </a:r>
            <a:r>
              <a:rPr lang="en-US" b="1" dirty="0">
                <a:solidFill>
                  <a:schemeClr val="tx1">
                    <a:lumMod val="75000"/>
                  </a:schemeClr>
                </a:solidFill>
                <a:latin typeface="Palatino Linotype" panose="02040502050505030304" pitchFamily="18" charset="0"/>
              </a:rPr>
              <a:t>.</a:t>
            </a:r>
            <a:endParaRPr lang="en-IN"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15</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180124042"/>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SALES RETURNS</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90196" y="1639614"/>
            <a:ext cx="10968859" cy="4615355"/>
          </a:xfrm>
        </p:spPr>
        <p:txBody>
          <a:bodyPr>
            <a:normAutofit/>
          </a:bodyPr>
          <a:lstStyle/>
          <a:p>
            <a:pPr algn="just">
              <a:lnSpc>
                <a:spcPct val="150000"/>
              </a:lnSpc>
            </a:pPr>
            <a:r>
              <a:rPr lang="en-US" b="1" dirty="0" smtClean="0">
                <a:solidFill>
                  <a:schemeClr val="tx1">
                    <a:lumMod val="75000"/>
                  </a:schemeClr>
                </a:solidFill>
                <a:latin typeface="Palatino Linotype" panose="02040502050505030304" pitchFamily="18" charset="0"/>
              </a:rPr>
              <a:t>Sales </a:t>
            </a:r>
            <a:r>
              <a:rPr lang="en-US" b="1" dirty="0">
                <a:solidFill>
                  <a:schemeClr val="tx1">
                    <a:lumMod val="75000"/>
                  </a:schemeClr>
                </a:solidFill>
                <a:latin typeface="Palatino Linotype" panose="02040502050505030304" pitchFamily="18" charset="0"/>
              </a:rPr>
              <a:t>return can made by the buyer on payment of GST equivalent to the ITC taken. </a:t>
            </a:r>
          </a:p>
          <a:p>
            <a:pPr algn="just">
              <a:lnSpc>
                <a:spcPct val="150000"/>
              </a:lnSpc>
            </a:pPr>
            <a:r>
              <a:rPr lang="en-US" b="1" dirty="0">
                <a:solidFill>
                  <a:schemeClr val="tx1">
                    <a:lumMod val="75000"/>
                  </a:schemeClr>
                </a:solidFill>
                <a:latin typeface="Palatino Linotype" panose="02040502050505030304" pitchFamily="18" charset="0"/>
              </a:rPr>
              <a:t>The supplier can take credit of such tax.</a:t>
            </a:r>
          </a:p>
          <a:p>
            <a:pPr algn="just">
              <a:lnSpc>
                <a:spcPct val="150000"/>
              </a:lnSpc>
            </a:pPr>
            <a:r>
              <a:rPr lang="en-US" b="1" dirty="0">
                <a:solidFill>
                  <a:schemeClr val="tx1">
                    <a:lumMod val="75000"/>
                  </a:schemeClr>
                </a:solidFill>
                <a:latin typeface="Palatino Linotype" panose="02040502050505030304" pitchFamily="18" charset="0"/>
              </a:rPr>
              <a:t>If ITC not taken by the buyer, he can return the goods under a cover of DC. </a:t>
            </a:r>
          </a:p>
          <a:p>
            <a:pPr algn="just">
              <a:lnSpc>
                <a:spcPct val="150000"/>
              </a:lnSpc>
            </a:pPr>
            <a:r>
              <a:rPr lang="en-US" b="1" dirty="0">
                <a:solidFill>
                  <a:schemeClr val="tx1">
                    <a:lumMod val="75000"/>
                  </a:schemeClr>
                </a:solidFill>
                <a:latin typeface="Palatino Linotype" panose="02040502050505030304" pitchFamily="18" charset="0"/>
              </a:rPr>
              <a:t>The supplier can issue a credit note under Section 34 and declare the same in the GSTR-1  and the tax liability gets adjusted . </a:t>
            </a:r>
          </a:p>
          <a:p>
            <a:pPr algn="just">
              <a:lnSpc>
                <a:spcPct val="150000"/>
              </a:lnSpc>
            </a:pPr>
            <a:r>
              <a:rPr lang="en-US" b="1" dirty="0">
                <a:solidFill>
                  <a:schemeClr val="tx1">
                    <a:lumMod val="75000"/>
                  </a:schemeClr>
                </a:solidFill>
                <a:latin typeface="Palatino Linotype" panose="02040502050505030304" pitchFamily="18" charset="0"/>
              </a:rPr>
              <a:t>No need to file a refund </a:t>
            </a:r>
            <a:r>
              <a:rPr lang="en-US" b="1" dirty="0" smtClean="0">
                <a:solidFill>
                  <a:schemeClr val="tx1">
                    <a:lumMod val="75000"/>
                  </a:schemeClr>
                </a:solidFill>
                <a:latin typeface="Palatino Linotype" panose="02040502050505030304" pitchFamily="18" charset="0"/>
              </a:rPr>
              <a:t>claim.</a:t>
            </a:r>
            <a:endParaRPr lang="en-US" b="1" dirty="0">
              <a:solidFill>
                <a:schemeClr val="tx1">
                  <a:lumMod val="75000"/>
                </a:schemeClr>
              </a:solidFill>
              <a:latin typeface="Palatino Linotype" panose="02040502050505030304" pitchFamily="18" charset="0"/>
            </a:endParaRPr>
          </a:p>
          <a:p>
            <a:pPr algn="just">
              <a:lnSpc>
                <a:spcPct val="150000"/>
              </a:lnSpc>
            </a:pPr>
            <a:r>
              <a:rPr lang="en-US" b="1" dirty="0">
                <a:solidFill>
                  <a:schemeClr val="tx1">
                    <a:lumMod val="75000"/>
                  </a:schemeClr>
                </a:solidFill>
                <a:latin typeface="Palatino Linotype" panose="02040502050505030304" pitchFamily="18" charset="0"/>
              </a:rPr>
              <a:t>If there is no output tax liability in that month, refund claim can be </a:t>
            </a:r>
            <a:r>
              <a:rPr lang="en-US" b="1" dirty="0" smtClean="0">
                <a:solidFill>
                  <a:schemeClr val="tx1">
                    <a:lumMod val="75000"/>
                  </a:schemeClr>
                </a:solidFill>
                <a:latin typeface="Palatino Linotype" panose="02040502050505030304" pitchFamily="18" charset="0"/>
              </a:rPr>
              <a:t>filed.</a:t>
            </a:r>
            <a:endParaRPr lang="en-US"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16</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504014075"/>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FORCE MAEJURE</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90196" y="1639614"/>
            <a:ext cx="10968859" cy="4615355"/>
          </a:xfrm>
        </p:spPr>
        <p:txBody>
          <a:bodyPr>
            <a:normAutofit lnSpcReduction="10000"/>
          </a:bodyPr>
          <a:lstStyle/>
          <a:p>
            <a:pPr algn="just">
              <a:lnSpc>
                <a:spcPct val="150000"/>
              </a:lnSpc>
            </a:pPr>
            <a:r>
              <a:rPr lang="en-IN" b="1" dirty="0">
                <a:solidFill>
                  <a:schemeClr val="tx1">
                    <a:lumMod val="75000"/>
                  </a:schemeClr>
                </a:solidFill>
                <a:latin typeface="Palatino Linotype" panose="02040502050505030304" pitchFamily="18" charset="0"/>
              </a:rPr>
              <a:t>GST paid on advances for providing services </a:t>
            </a:r>
            <a:r>
              <a:rPr lang="en-IN" b="1" dirty="0" smtClean="0">
                <a:solidFill>
                  <a:schemeClr val="tx1">
                    <a:lumMod val="75000"/>
                  </a:schemeClr>
                </a:solidFill>
                <a:latin typeface="Palatino Linotype" panose="02040502050505030304" pitchFamily="18" charset="0"/>
              </a:rPr>
              <a:t>(</a:t>
            </a:r>
            <a:r>
              <a:rPr lang="en-IN" b="1" dirty="0" err="1" smtClean="0">
                <a:solidFill>
                  <a:schemeClr val="tx1">
                    <a:lumMod val="75000"/>
                  </a:schemeClr>
                </a:solidFill>
                <a:latin typeface="Palatino Linotype" panose="02040502050505030304" pitchFamily="18" charset="0"/>
              </a:rPr>
              <a:t>Eg</a:t>
            </a:r>
            <a:r>
              <a:rPr lang="en-IN" b="1" dirty="0">
                <a:solidFill>
                  <a:schemeClr val="tx1">
                    <a:lumMod val="75000"/>
                  </a:schemeClr>
                </a:solidFill>
                <a:latin typeface="Palatino Linotype" panose="02040502050505030304" pitchFamily="18" charset="0"/>
              </a:rPr>
              <a:t>. </a:t>
            </a:r>
            <a:r>
              <a:rPr lang="en-IN" b="1" dirty="0" err="1">
                <a:solidFill>
                  <a:schemeClr val="tx1">
                    <a:lumMod val="75000"/>
                  </a:schemeClr>
                </a:solidFill>
                <a:latin typeface="Palatino Linotype" panose="02040502050505030304" pitchFamily="18" charset="0"/>
              </a:rPr>
              <a:t>Kalyana</a:t>
            </a:r>
            <a:r>
              <a:rPr lang="en-IN" b="1" dirty="0">
                <a:solidFill>
                  <a:schemeClr val="tx1">
                    <a:lumMod val="75000"/>
                  </a:schemeClr>
                </a:solidFill>
                <a:latin typeface="Palatino Linotype" panose="02040502050505030304" pitchFamily="18" charset="0"/>
              </a:rPr>
              <a:t>  </a:t>
            </a:r>
            <a:r>
              <a:rPr lang="en-IN" b="1" dirty="0" err="1">
                <a:solidFill>
                  <a:schemeClr val="tx1">
                    <a:lumMod val="75000"/>
                  </a:schemeClr>
                </a:solidFill>
                <a:latin typeface="Palatino Linotype" panose="02040502050505030304" pitchFamily="18" charset="0"/>
              </a:rPr>
              <a:t>Mandapam</a:t>
            </a:r>
            <a:r>
              <a:rPr lang="en-IN" b="1" dirty="0">
                <a:solidFill>
                  <a:schemeClr val="tx1">
                    <a:lumMod val="75000"/>
                  </a:schemeClr>
                </a:solidFill>
                <a:latin typeface="Palatino Linotype" panose="02040502050505030304" pitchFamily="18" charset="0"/>
              </a:rPr>
              <a:t>, Construction, etc</a:t>
            </a:r>
            <a:r>
              <a:rPr lang="en-IN" b="1" dirty="0" smtClean="0">
                <a:solidFill>
                  <a:schemeClr val="tx1">
                    <a:lumMod val="75000"/>
                  </a:schemeClr>
                </a:solidFill>
                <a:latin typeface="Palatino Linotype" panose="02040502050505030304" pitchFamily="18" charset="0"/>
              </a:rPr>
              <a:t>.,)</a:t>
            </a:r>
            <a:endParaRPr lang="en-IN" b="1" dirty="0">
              <a:solidFill>
                <a:schemeClr val="tx1">
                  <a:lumMod val="75000"/>
                </a:schemeClr>
              </a:solidFill>
              <a:latin typeface="Palatino Linotype" panose="02040502050505030304" pitchFamily="18" charset="0"/>
            </a:endParaRPr>
          </a:p>
          <a:p>
            <a:pPr algn="just">
              <a:lnSpc>
                <a:spcPct val="150000"/>
              </a:lnSpc>
            </a:pPr>
            <a:r>
              <a:rPr lang="en-IN" b="1" dirty="0">
                <a:solidFill>
                  <a:schemeClr val="tx1">
                    <a:lumMod val="75000"/>
                  </a:schemeClr>
                </a:solidFill>
                <a:latin typeface="Palatino Linotype" panose="02040502050505030304" pitchFamily="18" charset="0"/>
              </a:rPr>
              <a:t>Generally, advance amount is returned either fully or partially, If order cancelled by the </a:t>
            </a:r>
            <a:r>
              <a:rPr lang="en-IN" b="1" dirty="0" smtClean="0">
                <a:solidFill>
                  <a:schemeClr val="tx1">
                    <a:lumMod val="75000"/>
                  </a:schemeClr>
                </a:solidFill>
                <a:latin typeface="Palatino Linotype" panose="02040502050505030304" pitchFamily="18" charset="0"/>
              </a:rPr>
              <a:t>customer.</a:t>
            </a:r>
            <a:endParaRPr lang="en-IN" b="1" dirty="0">
              <a:solidFill>
                <a:schemeClr val="tx1">
                  <a:lumMod val="75000"/>
                </a:schemeClr>
              </a:solidFill>
              <a:latin typeface="Palatino Linotype" panose="02040502050505030304" pitchFamily="18" charset="0"/>
            </a:endParaRPr>
          </a:p>
          <a:p>
            <a:pPr algn="just">
              <a:lnSpc>
                <a:spcPct val="150000"/>
              </a:lnSpc>
            </a:pPr>
            <a:r>
              <a:rPr lang="en-IN" b="1" dirty="0">
                <a:solidFill>
                  <a:schemeClr val="tx1">
                    <a:lumMod val="75000"/>
                  </a:schemeClr>
                </a:solidFill>
                <a:latin typeface="Palatino Linotype" panose="02040502050505030304" pitchFamily="18" charset="0"/>
              </a:rPr>
              <a:t>In such cases , GST paid on such advance amount can be returned to the </a:t>
            </a:r>
            <a:r>
              <a:rPr lang="en-IN" b="1" dirty="0" smtClean="0">
                <a:solidFill>
                  <a:schemeClr val="tx1">
                    <a:lumMod val="75000"/>
                  </a:schemeClr>
                </a:solidFill>
                <a:latin typeface="Palatino Linotype" panose="02040502050505030304" pitchFamily="18" charset="0"/>
              </a:rPr>
              <a:t>customer.</a:t>
            </a:r>
            <a:endParaRPr lang="en-IN" b="1" dirty="0">
              <a:solidFill>
                <a:schemeClr val="tx1">
                  <a:lumMod val="75000"/>
                </a:schemeClr>
              </a:solidFill>
              <a:latin typeface="Palatino Linotype" panose="02040502050505030304" pitchFamily="18" charset="0"/>
            </a:endParaRPr>
          </a:p>
          <a:p>
            <a:pPr algn="just">
              <a:lnSpc>
                <a:spcPct val="150000"/>
              </a:lnSpc>
            </a:pPr>
            <a:r>
              <a:rPr lang="en-IN" b="1" dirty="0">
                <a:solidFill>
                  <a:schemeClr val="tx1">
                    <a:lumMod val="75000"/>
                  </a:schemeClr>
                </a:solidFill>
                <a:latin typeface="Palatino Linotype" panose="02040502050505030304" pitchFamily="18" charset="0"/>
              </a:rPr>
              <a:t>The GST amount returned to the customer can be adjusted against the GST payable in that month by issuing a credit note under Section 34  and declare the same in the GSTR – 1 </a:t>
            </a:r>
            <a:r>
              <a:rPr lang="en-IN" b="1" dirty="0" smtClean="0">
                <a:solidFill>
                  <a:schemeClr val="tx1">
                    <a:lumMod val="75000"/>
                  </a:schemeClr>
                </a:solidFill>
                <a:latin typeface="Palatino Linotype" panose="02040502050505030304" pitchFamily="18" charset="0"/>
              </a:rPr>
              <a:t>Return.</a:t>
            </a:r>
            <a:endParaRPr lang="en-IN" b="1" dirty="0">
              <a:solidFill>
                <a:schemeClr val="tx1">
                  <a:lumMod val="75000"/>
                </a:schemeClr>
              </a:solidFill>
              <a:latin typeface="Palatino Linotype" panose="02040502050505030304" pitchFamily="18" charset="0"/>
            </a:endParaRPr>
          </a:p>
          <a:p>
            <a:pPr algn="just">
              <a:lnSpc>
                <a:spcPct val="150000"/>
              </a:lnSpc>
            </a:pPr>
            <a:r>
              <a:rPr lang="en-US" sz="1800" b="1" dirty="0">
                <a:solidFill>
                  <a:schemeClr val="tx1">
                    <a:lumMod val="75000"/>
                  </a:schemeClr>
                </a:solidFill>
                <a:latin typeface="Palatino Linotype" panose="02040502050505030304" pitchFamily="18" charset="0"/>
              </a:rPr>
              <a:t>If there is no output tax liability in that month, refund claim can be filed from the </a:t>
            </a:r>
            <a:r>
              <a:rPr lang="en-US" sz="1800" b="1" dirty="0" smtClean="0">
                <a:solidFill>
                  <a:schemeClr val="tx1">
                    <a:lumMod val="75000"/>
                  </a:schemeClr>
                </a:solidFill>
                <a:latin typeface="Palatino Linotype" panose="02040502050505030304" pitchFamily="18" charset="0"/>
              </a:rPr>
              <a:t>department</a:t>
            </a:r>
            <a:r>
              <a:rPr lang="en-US" b="1" dirty="0">
                <a:solidFill>
                  <a:schemeClr val="tx1">
                    <a:lumMod val="75000"/>
                  </a:schemeClr>
                </a:solidFill>
                <a:latin typeface="Palatino Linotype" panose="02040502050505030304" pitchFamily="18" charset="0"/>
              </a:rPr>
              <a:t>.</a:t>
            </a:r>
            <a:endParaRPr lang="en-US" sz="1800"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17</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395589314"/>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503" y="1383425"/>
            <a:ext cx="9342110" cy="2239132"/>
          </a:xfrm>
        </p:spPr>
        <p:txBody>
          <a:bodyPr/>
          <a:lstStyle/>
          <a:p>
            <a:r>
              <a:rPr lang="en-US" sz="6600" b="1" dirty="0" smtClean="0">
                <a:solidFill>
                  <a:schemeClr val="tx1">
                    <a:lumMod val="95000"/>
                  </a:schemeClr>
                </a:solidFill>
                <a:latin typeface="Palatino Linotype" panose="02040502050505030304" pitchFamily="18" charset="0"/>
              </a:rPr>
              <a:t>DUE DATES…</a:t>
            </a:r>
            <a:endParaRPr lang="en-IN" sz="6600" b="1" dirty="0">
              <a:solidFill>
                <a:schemeClr val="tx1">
                  <a:lumMod val="95000"/>
                </a:schemeClr>
              </a:solidFill>
              <a:latin typeface="Palatino Linotype" panose="02040502050505030304" pitchFamily="18" charset="0"/>
            </a:endParaRPr>
          </a:p>
        </p:txBody>
      </p:sp>
      <p:sp>
        <p:nvSpPr>
          <p:cNvPr id="3" name="Text Placeholder 2"/>
          <p:cNvSpPr>
            <a:spLocks noGrp="1"/>
          </p:cNvSpPr>
          <p:nvPr>
            <p:ph type="body" idx="1"/>
          </p:nvPr>
        </p:nvSpPr>
        <p:spPr>
          <a:xfrm>
            <a:off x="717462" y="3591026"/>
            <a:ext cx="8825658" cy="860400"/>
          </a:xfrm>
        </p:spPr>
        <p:txBody>
          <a:bodyPr>
            <a:normAutofit/>
          </a:bodyPr>
          <a:lstStyle/>
          <a:p>
            <a:r>
              <a:rPr lang="en-US" sz="2400" b="1" dirty="0" smtClean="0">
                <a:latin typeface="Palatino Linotype" panose="02040502050505030304" pitchFamily="18" charset="0"/>
              </a:rPr>
              <a:t>RETURNS, REFUNDS, APPEALS, ETC…</a:t>
            </a:r>
            <a:endParaRPr lang="en-IN" sz="2400" b="1" dirty="0">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18</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20869809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3B…</a:t>
            </a:r>
            <a:r>
              <a:rPr lang="en-US" b="1" dirty="0" smtClean="0">
                <a:solidFill>
                  <a:schemeClr val="tx1">
                    <a:lumMod val="95000"/>
                  </a:schemeClr>
                </a:solidFill>
                <a:latin typeface="Palantino Linotype"/>
              </a:rPr>
              <a:t> </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72476" y="1761798"/>
            <a:ext cx="11882964" cy="4202274"/>
          </a:xfrm>
        </p:spPr>
        <p:txBody>
          <a:bodyPr>
            <a:normAutofit fontScale="92500" lnSpcReduction="20000"/>
          </a:bodyPr>
          <a:lstStyle/>
          <a:p>
            <a:pPr marL="685800" lvl="1" algn="just">
              <a:lnSpc>
                <a:spcPct val="150000"/>
              </a:lnSpc>
              <a:buFont typeface="Wingdings" panose="05000000000000000000" pitchFamily="2" charset="2"/>
              <a:buChar char="Ø"/>
            </a:pPr>
            <a:r>
              <a:rPr lang="en-US" sz="2600" b="1" dirty="0" smtClean="0">
                <a:solidFill>
                  <a:schemeClr val="tx1">
                    <a:lumMod val="75000"/>
                  </a:schemeClr>
                </a:solidFill>
                <a:latin typeface="Palatino Linotype" panose="02040502050505030304" pitchFamily="18" charset="0"/>
              </a:rPr>
              <a:t>Notification </a:t>
            </a:r>
            <a:r>
              <a:rPr lang="en-US" sz="2600" b="1" dirty="0">
                <a:solidFill>
                  <a:schemeClr val="tx1">
                    <a:lumMod val="75000"/>
                  </a:schemeClr>
                </a:solidFill>
                <a:latin typeface="Palatino Linotype" panose="02040502050505030304" pitchFamily="18" charset="0"/>
              </a:rPr>
              <a:t>No. 5</a:t>
            </a:r>
            <a:r>
              <a:rPr lang="en-US" sz="2600" b="1" dirty="0" smtClean="0">
                <a:solidFill>
                  <a:schemeClr val="tx1">
                    <a:lumMod val="75000"/>
                  </a:schemeClr>
                </a:solidFill>
                <a:latin typeface="Palatino Linotype" panose="02040502050505030304" pitchFamily="18" charset="0"/>
              </a:rPr>
              <a:t>1/2020, 52/2020 &amp; 54/2020 </a:t>
            </a:r>
            <a:r>
              <a:rPr lang="en-US" sz="2600" b="1" dirty="0">
                <a:solidFill>
                  <a:schemeClr val="tx1">
                    <a:lumMod val="75000"/>
                  </a:schemeClr>
                </a:solidFill>
                <a:latin typeface="Palatino Linotype" panose="02040502050505030304" pitchFamily="18" charset="0"/>
              </a:rPr>
              <a:t>– </a:t>
            </a:r>
            <a:r>
              <a:rPr lang="en-US" sz="2600" b="1" dirty="0" smtClean="0">
                <a:solidFill>
                  <a:schemeClr val="tx1">
                    <a:lumMod val="75000"/>
                  </a:schemeClr>
                </a:solidFill>
                <a:latin typeface="Palatino Linotype" panose="02040502050505030304" pitchFamily="18" charset="0"/>
              </a:rPr>
              <a:t>CT </a:t>
            </a:r>
            <a:r>
              <a:rPr lang="en-US" sz="2600" b="1" dirty="0" err="1" smtClean="0">
                <a:solidFill>
                  <a:schemeClr val="tx1">
                    <a:lumMod val="75000"/>
                  </a:schemeClr>
                </a:solidFill>
                <a:latin typeface="Palatino Linotype" panose="02040502050505030304" pitchFamily="18" charset="0"/>
              </a:rPr>
              <a:t>dt</a:t>
            </a:r>
            <a:r>
              <a:rPr lang="en-US" sz="2600" b="1" dirty="0" err="1">
                <a:solidFill>
                  <a:schemeClr val="tx1">
                    <a:lumMod val="75000"/>
                  </a:schemeClr>
                </a:solidFill>
                <a:latin typeface="Palatino Linotype" panose="02040502050505030304" pitchFamily="18" charset="0"/>
              </a:rPr>
              <a:t>.</a:t>
            </a:r>
            <a:r>
              <a:rPr lang="en-US" sz="2600" b="1" dirty="0">
                <a:solidFill>
                  <a:schemeClr val="tx1">
                    <a:lumMod val="75000"/>
                  </a:schemeClr>
                </a:solidFill>
                <a:latin typeface="Palatino Linotype" panose="02040502050505030304" pitchFamily="18" charset="0"/>
              </a:rPr>
              <a:t> </a:t>
            </a:r>
            <a:r>
              <a:rPr lang="en-US" sz="2600" b="1" dirty="0" smtClean="0">
                <a:solidFill>
                  <a:schemeClr val="tx1">
                    <a:lumMod val="75000"/>
                  </a:schemeClr>
                </a:solidFill>
                <a:latin typeface="Palatino Linotype" panose="02040502050505030304" pitchFamily="18" charset="0"/>
              </a:rPr>
              <a:t>24-06-2020.</a:t>
            </a:r>
          </a:p>
          <a:p>
            <a:pPr marL="685800" lvl="1" algn="just">
              <a:lnSpc>
                <a:spcPct val="150000"/>
              </a:lnSpc>
              <a:buFont typeface="Wingdings" panose="05000000000000000000" pitchFamily="2" charset="2"/>
              <a:buChar char="Ø"/>
            </a:pPr>
            <a:endParaRPr lang="en-US" sz="2800" b="1" dirty="0">
              <a:solidFill>
                <a:schemeClr val="tx1">
                  <a:lumMod val="75000"/>
                </a:schemeClr>
              </a:solidFill>
              <a:latin typeface="Palatino Linotype" panose="02040502050505030304" pitchFamily="18" charset="0"/>
            </a:endParaRPr>
          </a:p>
          <a:p>
            <a:pPr marL="685800" lvl="1" algn="just">
              <a:lnSpc>
                <a:spcPct val="150000"/>
              </a:lnSpc>
              <a:buFont typeface="Wingdings" panose="05000000000000000000" pitchFamily="2" charset="2"/>
              <a:buChar char="Ø"/>
            </a:pPr>
            <a:r>
              <a:rPr lang="en-US" sz="2600" b="1" dirty="0">
                <a:solidFill>
                  <a:schemeClr val="tx1">
                    <a:lumMod val="75000"/>
                  </a:schemeClr>
                </a:solidFill>
                <a:latin typeface="Palatino Linotype" panose="02040502050505030304" pitchFamily="18" charset="0"/>
              </a:rPr>
              <a:t>The </a:t>
            </a:r>
            <a:r>
              <a:rPr lang="en-US" sz="2600" b="1" dirty="0" smtClean="0">
                <a:solidFill>
                  <a:schemeClr val="tx1">
                    <a:lumMod val="75000"/>
                  </a:schemeClr>
                </a:solidFill>
                <a:latin typeface="Palatino Linotype" panose="02040502050505030304" pitchFamily="18" charset="0"/>
              </a:rPr>
              <a:t>Govt. </a:t>
            </a:r>
            <a:r>
              <a:rPr lang="en-US" sz="2600" b="1" dirty="0">
                <a:solidFill>
                  <a:schemeClr val="tx1">
                    <a:lumMod val="75000"/>
                  </a:schemeClr>
                </a:solidFill>
                <a:latin typeface="Palatino Linotype" panose="02040502050505030304" pitchFamily="18" charset="0"/>
              </a:rPr>
              <a:t>has given relief to the tax payers by way of NIL or reduced interest if returns are filed as per the conditions laid down</a:t>
            </a:r>
            <a:r>
              <a:rPr lang="en-US" sz="2600" b="1" dirty="0" smtClean="0">
                <a:solidFill>
                  <a:schemeClr val="tx1">
                    <a:lumMod val="75000"/>
                  </a:schemeClr>
                </a:solidFill>
                <a:latin typeface="Palatino Linotype" panose="02040502050505030304" pitchFamily="18" charset="0"/>
              </a:rPr>
              <a:t>.</a:t>
            </a:r>
          </a:p>
          <a:p>
            <a:pPr marL="685800" lvl="1" algn="just">
              <a:lnSpc>
                <a:spcPct val="150000"/>
              </a:lnSpc>
              <a:buFont typeface="Wingdings" panose="05000000000000000000" pitchFamily="2" charset="2"/>
              <a:buChar char="Ø"/>
            </a:pPr>
            <a:endParaRPr lang="en-US" sz="2800" b="1" dirty="0">
              <a:solidFill>
                <a:schemeClr val="tx1">
                  <a:lumMod val="75000"/>
                </a:schemeClr>
              </a:solidFill>
              <a:latin typeface="Palatino Linotype" panose="02040502050505030304" pitchFamily="18" charset="0"/>
            </a:endParaRPr>
          </a:p>
          <a:p>
            <a:pPr marL="685800" lvl="2" algn="just">
              <a:lnSpc>
                <a:spcPct val="150000"/>
              </a:lnSpc>
              <a:buFont typeface="Wingdings" panose="05000000000000000000" pitchFamily="2" charset="2"/>
              <a:buChar char="Ø"/>
            </a:pPr>
            <a:r>
              <a:rPr lang="en-US" sz="2600" b="1" dirty="0">
                <a:solidFill>
                  <a:schemeClr val="tx1">
                    <a:lumMod val="75000"/>
                  </a:schemeClr>
                </a:solidFill>
                <a:latin typeface="Palatino Linotype" panose="02040502050505030304" pitchFamily="18" charset="0"/>
              </a:rPr>
              <a:t>Relief provided in </a:t>
            </a:r>
            <a:r>
              <a:rPr lang="en-US" sz="2600" b="1" dirty="0" smtClean="0">
                <a:solidFill>
                  <a:schemeClr val="tx1">
                    <a:lumMod val="75000"/>
                  </a:schemeClr>
                </a:solidFill>
                <a:latin typeface="Palatino Linotype" panose="02040502050505030304" pitchFamily="18" charset="0"/>
              </a:rPr>
              <a:t>staggered </a:t>
            </a:r>
            <a:r>
              <a:rPr lang="en-US" sz="2600" b="1" dirty="0">
                <a:solidFill>
                  <a:schemeClr val="tx1">
                    <a:lumMod val="75000"/>
                  </a:schemeClr>
                </a:solidFill>
                <a:latin typeface="Palatino Linotype" panose="02040502050505030304" pitchFamily="18" charset="0"/>
              </a:rPr>
              <a:t>manner by classifying the taxpayers based on their </a:t>
            </a:r>
            <a:r>
              <a:rPr lang="en-US" sz="2600" b="1" dirty="0" smtClean="0">
                <a:solidFill>
                  <a:schemeClr val="tx1">
                    <a:lumMod val="75000"/>
                  </a:schemeClr>
                </a:solidFill>
                <a:latin typeface="Palatino Linotype" panose="02040502050505030304" pitchFamily="18" charset="0"/>
              </a:rPr>
              <a:t>aggregate turnover </a:t>
            </a:r>
            <a:r>
              <a:rPr lang="en-US" sz="2600" b="1" dirty="0" err="1" smtClean="0">
                <a:solidFill>
                  <a:schemeClr val="tx1">
                    <a:lumMod val="75000"/>
                  </a:schemeClr>
                </a:solidFill>
                <a:latin typeface="Palatino Linotype" panose="02040502050505030304" pitchFamily="18" charset="0"/>
              </a:rPr>
              <a:t>i.e</a:t>
            </a:r>
            <a:r>
              <a:rPr lang="en-US" sz="2600" b="1" dirty="0" smtClean="0">
                <a:solidFill>
                  <a:schemeClr val="tx1">
                    <a:lumMod val="75000"/>
                  </a:schemeClr>
                </a:solidFill>
                <a:latin typeface="Palatino Linotype" panose="02040502050505030304" pitchFamily="18" charset="0"/>
              </a:rPr>
              <a:t> </a:t>
            </a:r>
            <a:r>
              <a:rPr lang="en-US" sz="2600" b="1" dirty="0" err="1">
                <a:solidFill>
                  <a:schemeClr val="tx1">
                    <a:lumMod val="75000"/>
                  </a:schemeClr>
                </a:solidFill>
                <a:latin typeface="Palatino Linotype" panose="02040502050505030304" pitchFamily="18" charset="0"/>
              </a:rPr>
              <a:t>upto</a:t>
            </a:r>
            <a:r>
              <a:rPr lang="en-US" sz="2600" b="1" dirty="0">
                <a:solidFill>
                  <a:schemeClr val="tx1">
                    <a:lumMod val="75000"/>
                  </a:schemeClr>
                </a:solidFill>
                <a:latin typeface="Palatino Linotype" panose="02040502050505030304" pitchFamily="18" charset="0"/>
              </a:rPr>
              <a:t> </a:t>
            </a:r>
            <a:r>
              <a:rPr lang="en-US" sz="2600" b="1" dirty="0" smtClean="0">
                <a:solidFill>
                  <a:schemeClr val="tx1">
                    <a:lumMod val="75000"/>
                  </a:schemeClr>
                </a:solidFill>
                <a:latin typeface="Palatino Linotype" panose="02040502050505030304" pitchFamily="18" charset="0"/>
              </a:rPr>
              <a:t>5 </a:t>
            </a:r>
            <a:r>
              <a:rPr lang="en-US" sz="2600" b="1" dirty="0" err="1" smtClean="0">
                <a:solidFill>
                  <a:schemeClr val="tx1">
                    <a:lumMod val="75000"/>
                  </a:schemeClr>
                </a:solidFill>
                <a:latin typeface="Palatino Linotype" panose="02040502050505030304" pitchFamily="18" charset="0"/>
              </a:rPr>
              <a:t>cr</a:t>
            </a:r>
            <a:r>
              <a:rPr lang="en-US" sz="2600" b="1" dirty="0" smtClean="0">
                <a:solidFill>
                  <a:schemeClr val="tx1">
                    <a:lumMod val="75000"/>
                  </a:schemeClr>
                </a:solidFill>
                <a:latin typeface="Palatino Linotype" panose="02040502050505030304" pitchFamily="18" charset="0"/>
              </a:rPr>
              <a:t> &amp; above </a:t>
            </a:r>
            <a:r>
              <a:rPr lang="en-US" sz="2600" b="1" dirty="0">
                <a:solidFill>
                  <a:schemeClr val="tx1">
                    <a:lumMod val="75000"/>
                  </a:schemeClr>
                </a:solidFill>
                <a:latin typeface="Palatino Linotype" panose="02040502050505030304" pitchFamily="18" charset="0"/>
              </a:rPr>
              <a:t>5 </a:t>
            </a:r>
            <a:r>
              <a:rPr lang="en-US" sz="2600" b="1" dirty="0" smtClean="0">
                <a:solidFill>
                  <a:schemeClr val="tx1">
                    <a:lumMod val="75000"/>
                  </a:schemeClr>
                </a:solidFill>
                <a:latin typeface="Palatino Linotype" panose="02040502050505030304" pitchFamily="18" charset="0"/>
              </a:rPr>
              <a:t>cr.</a:t>
            </a: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19</a:t>
            </a:fld>
            <a:endParaRPr lang="en-US" b="1" dirty="0">
              <a:latin typeface="Palatino Linotype" panose="02040502050505030304" pitchFamily="18" charset="0"/>
            </a:endParaRPr>
          </a:p>
        </p:txBody>
      </p:sp>
    </p:spTree>
    <p:extLst>
      <p:ext uri="{BB962C8B-B14F-4D97-AF65-F5344CB8AC3E}">
        <p14:creationId xmlns:p14="http://schemas.microsoft.com/office/powerpoint/2010/main" val="191695359"/>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206" y="1383425"/>
            <a:ext cx="10599533" cy="2239132"/>
          </a:xfrm>
        </p:spPr>
        <p:txBody>
          <a:bodyPr/>
          <a:lstStyle/>
          <a:p>
            <a:r>
              <a:rPr lang="en-US" sz="6000" b="1" dirty="0" smtClean="0">
                <a:solidFill>
                  <a:schemeClr val="tx1">
                    <a:lumMod val="95000"/>
                  </a:schemeClr>
                </a:solidFill>
                <a:latin typeface="Palatino Linotype" panose="02040502050505030304" pitchFamily="18" charset="0"/>
              </a:rPr>
              <a:t>IMPACTING DECISIONS…</a:t>
            </a:r>
            <a:endParaRPr lang="en-IN" sz="6000" b="1" dirty="0">
              <a:solidFill>
                <a:schemeClr val="tx1">
                  <a:lumMod val="95000"/>
                </a:schemeClr>
              </a:solidFill>
              <a:latin typeface="Palatino Linotype" panose="02040502050505030304" pitchFamily="18" charset="0"/>
            </a:endParaRPr>
          </a:p>
        </p:txBody>
      </p:sp>
      <p:sp>
        <p:nvSpPr>
          <p:cNvPr id="3" name="Text Placeholder 2"/>
          <p:cNvSpPr>
            <a:spLocks noGrp="1"/>
          </p:cNvSpPr>
          <p:nvPr>
            <p:ph type="body" idx="1"/>
          </p:nvPr>
        </p:nvSpPr>
        <p:spPr>
          <a:xfrm>
            <a:off x="717461" y="3591026"/>
            <a:ext cx="9263151" cy="860400"/>
          </a:xfrm>
        </p:spPr>
        <p:txBody>
          <a:bodyPr>
            <a:normAutofit/>
          </a:bodyPr>
          <a:lstStyle/>
          <a:p>
            <a:r>
              <a:rPr lang="en-US" b="1" dirty="0" smtClean="0">
                <a:latin typeface="Palatino Linotype" panose="02040502050505030304" pitchFamily="18" charset="0"/>
              </a:rPr>
              <a:t>JUDGEMENTS, ADVANCE RULINGS, CIRCULARS, ETC…</a:t>
            </a:r>
            <a:endParaRPr lang="en-IN" b="1" dirty="0">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76008650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3B… </a:t>
            </a:r>
            <a:endParaRPr lang="en-IN" b="1" dirty="0">
              <a:solidFill>
                <a:schemeClr val="tx1">
                  <a:lumMod val="9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20</a:t>
            </a:fld>
            <a:endParaRPr lang="en-US" b="1" dirty="0">
              <a:latin typeface="Palatino Linotype" panose="0204050205050503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198708222"/>
              </p:ext>
            </p:extLst>
          </p:nvPr>
        </p:nvGraphicFramePr>
        <p:xfrm>
          <a:off x="1137406" y="1550950"/>
          <a:ext cx="9741609" cy="4634047"/>
        </p:xfrm>
        <a:graphic>
          <a:graphicData uri="http://schemas.openxmlformats.org/drawingml/2006/table">
            <a:tbl>
              <a:tblPr firstRow="1" firstCol="1" bandRow="1">
                <a:tableStyleId>{125E5076-3810-47DD-B79F-674D7AD40C01}</a:tableStyleId>
              </a:tblPr>
              <a:tblGrid>
                <a:gridCol w="759866"/>
                <a:gridCol w="921001"/>
                <a:gridCol w="1870958"/>
                <a:gridCol w="3121094"/>
                <a:gridCol w="3068690"/>
              </a:tblGrid>
              <a:tr h="845887">
                <a:tc gridSpan="5">
                  <a:txBody>
                    <a:bodyPr/>
                    <a:lstStyle/>
                    <a:p>
                      <a:pPr algn="ctr">
                        <a:lnSpc>
                          <a:spcPct val="107000"/>
                        </a:lnSpc>
                        <a:spcAft>
                          <a:spcPts val="0"/>
                        </a:spcAft>
                      </a:pPr>
                      <a:r>
                        <a:rPr lang="en-US" sz="2400" dirty="0">
                          <a:effectLst/>
                          <a:latin typeface="Palatino Linotype" panose="02040502050505030304" pitchFamily="18" charset="0"/>
                        </a:rPr>
                        <a:t>For tax payers having aggregate turnover of more than Rs.5 Crores</a:t>
                      </a:r>
                      <a:endParaRPr lang="en-IN" sz="2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87000">
                <a:tc>
                  <a:txBody>
                    <a:bodyPr/>
                    <a:lstStyle/>
                    <a:p>
                      <a:pPr algn="ctr">
                        <a:lnSpc>
                          <a:spcPct val="107000"/>
                        </a:lnSpc>
                        <a:spcAft>
                          <a:spcPts val="0"/>
                        </a:spcAft>
                      </a:pPr>
                      <a:r>
                        <a:rPr lang="en-US" sz="1600" b="1" dirty="0" err="1">
                          <a:effectLst/>
                          <a:latin typeface="Palatino Linotype" panose="02040502050505030304" pitchFamily="18" charset="0"/>
                        </a:rPr>
                        <a:t>Sl.No</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Month</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Interest</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Period</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Remarks</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329790">
                <a:tc rowSpan="3">
                  <a:txBody>
                    <a:bodyPr/>
                    <a:lstStyle/>
                    <a:p>
                      <a:pPr algn="ctr">
                        <a:lnSpc>
                          <a:spcPct val="107000"/>
                        </a:lnSpc>
                        <a:spcAft>
                          <a:spcPts val="0"/>
                        </a:spcAft>
                      </a:pPr>
                      <a:r>
                        <a:rPr lang="en-US" sz="1600" b="1" dirty="0">
                          <a:effectLst/>
                          <a:latin typeface="Palatino Linotype" panose="02040502050505030304" pitchFamily="18" charset="0"/>
                        </a:rPr>
                        <a:t>1</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3">
                  <a:txBody>
                    <a:bodyPr/>
                    <a:lstStyle/>
                    <a:p>
                      <a:pPr algn="ctr">
                        <a:lnSpc>
                          <a:spcPct val="107000"/>
                        </a:lnSpc>
                        <a:spcAft>
                          <a:spcPts val="0"/>
                        </a:spcAft>
                      </a:pPr>
                      <a:r>
                        <a:rPr lang="en-US" sz="1600" b="1" dirty="0">
                          <a:effectLst/>
                          <a:latin typeface="Palatino Linotype" panose="02040502050505030304" pitchFamily="18" charset="0"/>
                        </a:rPr>
                        <a:t>Feb-20</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21.03.2020 to 04.04.2020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11">
                  <a:txBody>
                    <a:bodyPr/>
                    <a:lstStyle/>
                    <a:p>
                      <a:pPr algn="just">
                        <a:lnSpc>
                          <a:spcPct val="107000"/>
                        </a:lnSpc>
                        <a:spcAft>
                          <a:spcPts val="0"/>
                        </a:spcAft>
                      </a:pPr>
                      <a:r>
                        <a:rPr lang="en-US" sz="1600" b="1" dirty="0">
                          <a:effectLst/>
                          <a:latin typeface="Palatino Linotype" panose="02040502050505030304" pitchFamily="18" charset="0"/>
                        </a:rPr>
                        <a:t>As per the erstwhile amendment, if the return is filed after 24.06.2020, interest @ 18% is payable right from the due date for filing return. </a:t>
                      </a:r>
                      <a:endParaRPr lang="en-IN" sz="1600" b="1" dirty="0">
                        <a:effectLst/>
                        <a:latin typeface="Palatino Linotype" panose="02040502050505030304" pitchFamily="18" charset="0"/>
                      </a:endParaRPr>
                    </a:p>
                    <a:p>
                      <a:pPr algn="just">
                        <a:lnSpc>
                          <a:spcPct val="107000"/>
                        </a:lnSpc>
                        <a:spcAft>
                          <a:spcPts val="0"/>
                        </a:spcAft>
                      </a:pPr>
                      <a:r>
                        <a:rPr lang="en-US" sz="1600" b="1" dirty="0">
                          <a:effectLst/>
                          <a:highlight>
                            <a:srgbClr val="FFFF00"/>
                          </a:highlight>
                          <a:latin typeface="Palatino Linotype" panose="02040502050505030304" pitchFamily="18" charset="0"/>
                        </a:rPr>
                        <a:t> </a:t>
                      </a:r>
                      <a:endParaRPr lang="en-IN" sz="1600" b="1" dirty="0">
                        <a:effectLst/>
                        <a:latin typeface="Palatino Linotype" panose="02040502050505030304" pitchFamily="18" charset="0"/>
                      </a:endParaRPr>
                    </a:p>
                    <a:p>
                      <a:pPr algn="just">
                        <a:lnSpc>
                          <a:spcPct val="107000"/>
                        </a:lnSpc>
                        <a:spcAft>
                          <a:spcPts val="0"/>
                        </a:spcAft>
                      </a:pPr>
                      <a:r>
                        <a:rPr lang="en-US" sz="1600" b="1" dirty="0">
                          <a:effectLst/>
                          <a:latin typeface="Palatino Linotype" panose="02040502050505030304" pitchFamily="18" charset="0"/>
                        </a:rPr>
                        <a:t>Now, interest at 0% or 9% or 18% is payable for the number of days delayed beyond the specified date.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329790">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dirty="0">
                          <a:effectLst/>
                          <a:latin typeface="Palatino Linotype" panose="02040502050505030304" pitchFamily="18" charset="0"/>
                        </a:rPr>
                        <a:t>9%</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05.04.2020 to 24.06.2020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87000">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600" b="1">
                          <a:effectLst/>
                          <a:latin typeface="Palatino Linotype" panose="02040502050505030304" pitchFamily="18" charset="0"/>
                        </a:rPr>
                        <a:t>18%</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25.06.2020 onwards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29790">
                <a:tc rowSpan="3">
                  <a:txBody>
                    <a:bodyPr/>
                    <a:lstStyle/>
                    <a:p>
                      <a:pPr algn="ctr">
                        <a:lnSpc>
                          <a:spcPct val="107000"/>
                        </a:lnSpc>
                        <a:spcAft>
                          <a:spcPts val="0"/>
                        </a:spcAft>
                      </a:pPr>
                      <a:r>
                        <a:rPr lang="en-US" sz="1600" b="1" dirty="0">
                          <a:effectLst/>
                          <a:latin typeface="Palatino Linotype" panose="02040502050505030304" pitchFamily="18" charset="0"/>
                        </a:rPr>
                        <a:t>2</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3">
                  <a:txBody>
                    <a:bodyPr/>
                    <a:lstStyle/>
                    <a:p>
                      <a:pPr algn="ctr">
                        <a:lnSpc>
                          <a:spcPct val="107000"/>
                        </a:lnSpc>
                        <a:spcAft>
                          <a:spcPts val="0"/>
                        </a:spcAft>
                      </a:pPr>
                      <a:r>
                        <a:rPr lang="en-US" sz="1600" b="1" dirty="0">
                          <a:effectLst/>
                          <a:latin typeface="Palatino Linotype" panose="02040502050505030304" pitchFamily="18" charset="0"/>
                        </a:rPr>
                        <a:t>Mar-20</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21.04.2020 to 05.05.2020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29790">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a:effectLst/>
                          <a:latin typeface="Palatino Linotype" panose="02040502050505030304" pitchFamily="18" charset="0"/>
                        </a:rPr>
                        <a:t>9%</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06.05.2020 to 24.06.2020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87000">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600" b="1">
                          <a:effectLst/>
                          <a:latin typeface="Palatino Linotype" panose="02040502050505030304" pitchFamily="18" charset="0"/>
                        </a:rPr>
                        <a:t>18%</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25.06.2020 onwards</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29790">
                <a:tc rowSpan="3">
                  <a:txBody>
                    <a:bodyPr/>
                    <a:lstStyle/>
                    <a:p>
                      <a:pPr algn="ctr">
                        <a:lnSpc>
                          <a:spcPct val="107000"/>
                        </a:lnSpc>
                        <a:spcAft>
                          <a:spcPts val="0"/>
                        </a:spcAft>
                      </a:pPr>
                      <a:r>
                        <a:rPr lang="en-US" sz="1600" b="1" dirty="0">
                          <a:effectLst/>
                          <a:latin typeface="Palatino Linotype" panose="02040502050505030304" pitchFamily="18" charset="0"/>
                        </a:rPr>
                        <a:t>3</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3">
                  <a:txBody>
                    <a:bodyPr/>
                    <a:lstStyle/>
                    <a:p>
                      <a:pPr algn="ctr">
                        <a:lnSpc>
                          <a:spcPct val="107000"/>
                        </a:lnSpc>
                        <a:spcAft>
                          <a:spcPts val="0"/>
                        </a:spcAft>
                      </a:pPr>
                      <a:r>
                        <a:rPr lang="en-US" sz="1600" b="1" dirty="0">
                          <a:effectLst/>
                          <a:latin typeface="Palatino Linotype" panose="02040502050505030304" pitchFamily="18" charset="0"/>
                        </a:rPr>
                        <a:t>Apr-20</a:t>
                      </a:r>
                      <a:endParaRPr lang="en-IN" sz="1600" b="1" dirty="0">
                        <a:effectLst/>
                        <a:latin typeface="Palatino Linotype" panose="02040502050505030304" pitchFamily="18" charset="0"/>
                        <a:ea typeface="Calibri"/>
                        <a:cs typeface="Times New Roman"/>
                      </a:endParaRPr>
                    </a:p>
                    <a:p>
                      <a:pPr>
                        <a:lnSpc>
                          <a:spcPct val="107000"/>
                        </a:lnSpc>
                        <a:spcAft>
                          <a:spcPts val="0"/>
                        </a:spcAft>
                      </a:pPr>
                      <a:r>
                        <a:rPr lang="en-IN"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21.05.2020 to 04.06.2020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29790">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a:effectLst/>
                          <a:latin typeface="Palatino Linotype" panose="02040502050505030304" pitchFamily="18" charset="0"/>
                        </a:rPr>
                        <a:t>9%</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05.06.2020 to 24.06.2020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87000">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600" b="1">
                          <a:effectLst/>
                          <a:latin typeface="Palatino Linotype" panose="02040502050505030304" pitchFamily="18" charset="0"/>
                        </a:rPr>
                        <a:t>18%</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25.06.2020 onwards</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64835">
                <a:tc rowSpan="2">
                  <a:txBody>
                    <a:bodyPr/>
                    <a:lstStyle/>
                    <a:p>
                      <a:pPr algn="ctr">
                        <a:lnSpc>
                          <a:spcPct val="107000"/>
                        </a:lnSpc>
                        <a:spcAft>
                          <a:spcPts val="0"/>
                        </a:spcAft>
                      </a:pPr>
                      <a:r>
                        <a:rPr lang="en-US" sz="1600" b="1" dirty="0">
                          <a:effectLst/>
                          <a:latin typeface="Palatino Linotype" panose="02040502050505030304" pitchFamily="18" charset="0"/>
                        </a:rPr>
                        <a:t>4</a:t>
                      </a:r>
                      <a:endParaRPr lang="en-IN" sz="1600" b="1" dirty="0">
                        <a:effectLst/>
                        <a:latin typeface="Palatino Linotype" panose="02040502050505030304" pitchFamily="18" charset="0"/>
                        <a:ea typeface="Calibri"/>
                        <a:cs typeface="Times New Roman"/>
                      </a:endParaRPr>
                    </a:p>
                    <a:p>
                      <a:pPr algn="ctr">
                        <a:lnSpc>
                          <a:spcPct val="107000"/>
                        </a:lnSpc>
                        <a:spcAft>
                          <a:spcPts val="0"/>
                        </a:spcAft>
                      </a:pPr>
                      <a:r>
                        <a:rPr lang="en-US"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US" sz="1600" b="1" dirty="0">
                          <a:effectLst/>
                          <a:latin typeface="Palatino Linotype" panose="02040502050505030304" pitchFamily="18" charset="0"/>
                        </a:rPr>
                        <a:t>May-20</a:t>
                      </a:r>
                      <a:endParaRPr lang="en-IN" sz="1600" b="1" dirty="0">
                        <a:effectLst/>
                        <a:latin typeface="Palatino Linotype" panose="02040502050505030304" pitchFamily="18" charset="0"/>
                        <a:ea typeface="Calibri"/>
                        <a:cs typeface="Times New Roman"/>
                      </a:endParaRPr>
                    </a:p>
                    <a:p>
                      <a:pPr algn="ctr">
                        <a:lnSpc>
                          <a:spcPct val="107000"/>
                        </a:lnSpc>
                        <a:spcAft>
                          <a:spcPts val="0"/>
                        </a:spcAft>
                      </a:pPr>
                      <a:r>
                        <a:rPr lang="en-US"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21.06.2020 to 27.06.2020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6585">
                <a:tc vMerge="1">
                  <a:txBody>
                    <a:bodyPr/>
                    <a:lstStyle/>
                    <a:p>
                      <a:pPr algn="ct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lnSpc>
                          <a:spcPct val="107000"/>
                        </a:lnSpc>
                        <a:spcAft>
                          <a:spcPts val="0"/>
                        </a:spcAft>
                      </a:pPr>
                      <a:endParaRPr lang="en-IN" sz="1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600">
                          <a:effectLst/>
                          <a:latin typeface="Palatino Linotype" panose="02040502050505030304" pitchFamily="18" charset="0"/>
                        </a:rPr>
                        <a:t>18%</a:t>
                      </a:r>
                      <a:endParaRPr lang="en-IN" sz="160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dirty="0">
                          <a:effectLst/>
                          <a:latin typeface="Palatino Linotype" panose="02040502050505030304" pitchFamily="18" charset="0"/>
                        </a:rPr>
                        <a:t>27.06.2020 onwards</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bl>
          </a:graphicData>
        </a:graphic>
      </p:graphicFrame>
    </p:spTree>
    <p:extLst>
      <p:ext uri="{BB962C8B-B14F-4D97-AF65-F5344CB8AC3E}">
        <p14:creationId xmlns:p14="http://schemas.microsoft.com/office/powerpoint/2010/main" val="1578241631"/>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3B… </a:t>
            </a:r>
            <a:endParaRPr lang="en-IN" b="1" dirty="0">
              <a:solidFill>
                <a:schemeClr val="tx1">
                  <a:lumMod val="9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21</a:t>
            </a:fld>
            <a:endParaRPr lang="en-US" b="1" dirty="0">
              <a:latin typeface="Palatino Linotype" panose="0204050205050503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2911115704"/>
              </p:ext>
            </p:extLst>
          </p:nvPr>
        </p:nvGraphicFramePr>
        <p:xfrm>
          <a:off x="1132765" y="1747760"/>
          <a:ext cx="10072047" cy="4516560"/>
        </p:xfrm>
        <a:graphic>
          <a:graphicData uri="http://schemas.openxmlformats.org/drawingml/2006/table">
            <a:tbl>
              <a:tblPr firstRow="1" firstCol="1" bandRow="1">
                <a:tableStyleId>{125E5076-3810-47DD-B79F-674D7AD40C01}</a:tableStyleId>
              </a:tblPr>
              <a:tblGrid>
                <a:gridCol w="969908"/>
                <a:gridCol w="969908"/>
                <a:gridCol w="1649544"/>
                <a:gridCol w="3202736"/>
                <a:gridCol w="3279951"/>
              </a:tblGrid>
              <a:tr h="678681">
                <a:tc gridSpan="5">
                  <a:txBody>
                    <a:bodyPr/>
                    <a:lstStyle/>
                    <a:p>
                      <a:pPr algn="ctr">
                        <a:lnSpc>
                          <a:spcPct val="107000"/>
                        </a:lnSpc>
                        <a:spcAft>
                          <a:spcPts val="0"/>
                        </a:spcAft>
                      </a:pPr>
                      <a:r>
                        <a:rPr lang="en-US" sz="2000" b="1" dirty="0">
                          <a:effectLst/>
                          <a:latin typeface="Palatino Linotype" panose="02040502050505030304" pitchFamily="18" charset="0"/>
                        </a:rPr>
                        <a:t>For tax payers in Category -I States having aggregate turnover up to 5 Crores   (TN) </a:t>
                      </a:r>
                      <a:endParaRPr lang="en-IN" sz="20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59152">
                <a:tc>
                  <a:txBody>
                    <a:bodyPr/>
                    <a:lstStyle/>
                    <a:p>
                      <a:pPr algn="ctr">
                        <a:lnSpc>
                          <a:spcPct val="107000"/>
                        </a:lnSpc>
                        <a:spcAft>
                          <a:spcPts val="0"/>
                        </a:spcAft>
                      </a:pPr>
                      <a:r>
                        <a:rPr lang="en-US" sz="1500" b="1" dirty="0">
                          <a:effectLst/>
                          <a:latin typeface="Palatino Linotype" panose="02040502050505030304" pitchFamily="18" charset="0"/>
                        </a:rPr>
                        <a:t> </a:t>
                      </a:r>
                      <a:r>
                        <a:rPr lang="en-IN" sz="1500" b="1" dirty="0" err="1" smtClean="0">
                          <a:effectLst/>
                          <a:latin typeface="Palatino Linotype" panose="02040502050505030304" pitchFamily="18" charset="0"/>
                          <a:ea typeface="Calibri"/>
                          <a:cs typeface="Times New Roman"/>
                        </a:rPr>
                        <a:t>Sl.No</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Month</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Interest</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Period</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Remarks</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94197">
                <a:tc rowSpan="2">
                  <a:txBody>
                    <a:bodyPr/>
                    <a:lstStyle/>
                    <a:p>
                      <a:pPr algn="ctr">
                        <a:lnSpc>
                          <a:spcPct val="107000"/>
                        </a:lnSpc>
                        <a:spcAft>
                          <a:spcPts val="0"/>
                        </a:spcAft>
                      </a:pPr>
                      <a:r>
                        <a:rPr lang="en-IN" sz="1500" b="1" dirty="0">
                          <a:effectLst/>
                          <a:latin typeface="Palatino Linotype" panose="02040502050505030304" pitchFamily="18" charset="0"/>
                        </a:rPr>
                        <a:t>1</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dirty="0">
                          <a:effectLst/>
                          <a:latin typeface="Palatino Linotype" panose="02040502050505030304" pitchFamily="18" charset="0"/>
                        </a:rPr>
                        <a:t>Feb-20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23.03.2020 to 30.06.2020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12">
                  <a:txBody>
                    <a:bodyPr/>
                    <a:lstStyle/>
                    <a:p>
                      <a:pPr algn="ctr">
                        <a:lnSpc>
                          <a:spcPct val="107000"/>
                        </a:lnSpc>
                        <a:spcAft>
                          <a:spcPts val="0"/>
                        </a:spcAft>
                      </a:pPr>
                      <a:r>
                        <a:rPr lang="en-US" sz="1500" b="1" dirty="0">
                          <a:effectLst/>
                          <a:latin typeface="Palatino Linotype" panose="02040502050505030304" pitchFamily="18" charset="0"/>
                        </a:rPr>
                        <a:t>If GSTR 3B is not filed on or before 30.09.2020,  interest @18% per annum shall be charged for any further period of delay in furnishing of the returns.</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94197">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dirty="0">
                          <a:effectLst/>
                          <a:latin typeface="Palatino Linotype" panose="02040502050505030304" pitchFamily="18" charset="0"/>
                        </a:rPr>
                        <a:t>9%</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500" b="1" dirty="0">
                          <a:effectLst/>
                          <a:latin typeface="Palatino Linotype" panose="02040502050505030304" pitchFamily="18" charset="0"/>
                        </a:rPr>
                        <a:t>01.07.2020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rowSpan="2">
                  <a:txBody>
                    <a:bodyPr/>
                    <a:lstStyle/>
                    <a:p>
                      <a:pPr algn="ctr">
                        <a:lnSpc>
                          <a:spcPct val="107000"/>
                        </a:lnSpc>
                        <a:spcAft>
                          <a:spcPts val="0"/>
                        </a:spcAft>
                      </a:pPr>
                      <a:r>
                        <a:rPr lang="en-IN" sz="1500" b="1">
                          <a:effectLst/>
                          <a:latin typeface="Palatino Linotype" panose="02040502050505030304" pitchFamily="18" charset="0"/>
                        </a:rPr>
                        <a:t>2</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dirty="0">
                          <a:effectLst/>
                          <a:latin typeface="Palatino Linotype" panose="02040502050505030304" pitchFamily="18" charset="0"/>
                        </a:rPr>
                        <a:t>Mar-20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500" b="1" dirty="0">
                          <a:effectLst/>
                          <a:latin typeface="Palatino Linotype" panose="02040502050505030304" pitchFamily="18" charset="0"/>
                        </a:rPr>
                        <a:t>23.04.2020 to 03.07.2020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dirty="0">
                          <a:effectLst/>
                          <a:latin typeface="Palatino Linotype" panose="02040502050505030304" pitchFamily="18" charset="0"/>
                        </a:rPr>
                        <a:t>9%</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04.07.2020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rowSpan="2">
                  <a:txBody>
                    <a:bodyPr/>
                    <a:lstStyle/>
                    <a:p>
                      <a:pPr algn="ctr">
                        <a:lnSpc>
                          <a:spcPct val="107000"/>
                        </a:lnSpc>
                        <a:spcAft>
                          <a:spcPts val="0"/>
                        </a:spcAft>
                      </a:pPr>
                      <a:r>
                        <a:rPr lang="en-IN" sz="1500" b="1" dirty="0">
                          <a:effectLst/>
                          <a:latin typeface="Palatino Linotype" panose="02040502050505030304" pitchFamily="18" charset="0"/>
                        </a:rPr>
                        <a:t>3</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a:effectLst/>
                          <a:latin typeface="Palatino Linotype" panose="02040502050505030304" pitchFamily="18" charset="0"/>
                        </a:rPr>
                        <a:t>Apr-20</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23.05.2020 to 06.07.2020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a:effectLst/>
                          <a:latin typeface="Palatino Linotype" panose="02040502050505030304" pitchFamily="18" charset="0"/>
                        </a:rPr>
                        <a:t>9%</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07.07.2020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rowSpan="2">
                  <a:txBody>
                    <a:bodyPr/>
                    <a:lstStyle/>
                    <a:p>
                      <a:pPr algn="ctr">
                        <a:lnSpc>
                          <a:spcPct val="107000"/>
                        </a:lnSpc>
                        <a:spcAft>
                          <a:spcPts val="0"/>
                        </a:spcAft>
                      </a:pPr>
                      <a:r>
                        <a:rPr lang="en-IN" sz="1500" b="1">
                          <a:effectLst/>
                          <a:latin typeface="Palatino Linotype" panose="02040502050505030304" pitchFamily="18" charset="0"/>
                        </a:rPr>
                        <a:t>4</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dirty="0">
                          <a:effectLst/>
                          <a:latin typeface="Palatino Linotype" panose="02040502050505030304" pitchFamily="18" charset="0"/>
                        </a:rPr>
                        <a:t>May-20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a:effectLst/>
                          <a:latin typeface="Palatino Linotype" panose="02040502050505030304" pitchFamily="18" charset="0"/>
                        </a:rPr>
                        <a:t>0%</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500" b="1" dirty="0">
                          <a:effectLst/>
                          <a:latin typeface="Palatino Linotype" panose="02040502050505030304" pitchFamily="18" charset="0"/>
                        </a:rPr>
                        <a:t>23.06.2020 to 12.09.2020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a:effectLst/>
                          <a:latin typeface="Palatino Linotype" panose="02040502050505030304" pitchFamily="18" charset="0"/>
                        </a:rPr>
                        <a:t>9%</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500" b="1" dirty="0">
                          <a:effectLst/>
                          <a:latin typeface="Palatino Linotype" panose="02040502050505030304" pitchFamily="18" charset="0"/>
                        </a:rPr>
                        <a:t>13.09.2020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rowSpan="2">
                  <a:txBody>
                    <a:bodyPr/>
                    <a:lstStyle/>
                    <a:p>
                      <a:pPr algn="ctr">
                        <a:lnSpc>
                          <a:spcPct val="107000"/>
                        </a:lnSpc>
                        <a:spcAft>
                          <a:spcPts val="0"/>
                        </a:spcAft>
                      </a:pPr>
                      <a:r>
                        <a:rPr lang="en-IN" sz="1500" b="1" dirty="0">
                          <a:effectLst/>
                          <a:latin typeface="Palatino Linotype" panose="02040502050505030304" pitchFamily="18" charset="0"/>
                        </a:rPr>
                        <a:t>5</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dirty="0">
                          <a:effectLst/>
                          <a:latin typeface="Palatino Linotype" panose="02040502050505030304" pitchFamily="18" charset="0"/>
                        </a:rPr>
                        <a:t>Jun-20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a:effectLst/>
                          <a:latin typeface="Palatino Linotype" panose="02040502050505030304" pitchFamily="18" charset="0"/>
                        </a:rPr>
                        <a:t>0%</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23.07.2020 to 23.09.2020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dirty="0">
                          <a:effectLst/>
                          <a:latin typeface="Palatino Linotype" panose="02040502050505030304" pitchFamily="18" charset="0"/>
                        </a:rPr>
                        <a:t>9%</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24.09.2020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4197">
                <a:tc rowSpan="2">
                  <a:txBody>
                    <a:bodyPr/>
                    <a:lstStyle/>
                    <a:p>
                      <a:pPr algn="ctr">
                        <a:lnSpc>
                          <a:spcPct val="107000"/>
                        </a:lnSpc>
                        <a:spcAft>
                          <a:spcPts val="0"/>
                        </a:spcAft>
                      </a:pPr>
                      <a:r>
                        <a:rPr lang="en-IN" sz="1500" b="1" dirty="0">
                          <a:effectLst/>
                          <a:latin typeface="Palatino Linotype" panose="02040502050505030304" pitchFamily="18" charset="0"/>
                        </a:rPr>
                        <a:t>6</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500" b="1">
                          <a:effectLst/>
                          <a:latin typeface="Palatino Linotype" panose="02040502050505030304" pitchFamily="18" charset="0"/>
                        </a:rPr>
                        <a:t>Jul-20</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a:effectLst/>
                          <a:latin typeface="Palatino Linotype" panose="02040502050505030304" pitchFamily="18" charset="0"/>
                        </a:rPr>
                        <a:t>0%</a:t>
                      </a:r>
                      <a:endParaRPr lang="en-IN" sz="1500" b="1">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23.08.2020 to 27.09.2020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342560">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500" b="1" dirty="0">
                          <a:effectLst/>
                          <a:latin typeface="Palatino Linotype" panose="02040502050505030304" pitchFamily="18" charset="0"/>
                        </a:rPr>
                        <a:t>9%</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500" b="1" dirty="0">
                          <a:effectLst/>
                          <a:latin typeface="Palatino Linotype" panose="02040502050505030304" pitchFamily="18" charset="0"/>
                        </a:rPr>
                        <a:t>28.09.2020 to 30.09.2020</a:t>
                      </a:r>
                      <a:endParaRPr lang="en-IN" sz="1500" b="1" dirty="0">
                        <a:effectLst/>
                        <a:latin typeface="Palatino Linotype" panose="02040502050505030304" pitchFamily="18" charset="0"/>
                        <a:ea typeface="Calibri"/>
                        <a:cs typeface="Times New Roman"/>
                      </a:endParaRPr>
                    </a:p>
                  </a:txBody>
                  <a:tcPr marL="61302" marR="6130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bl>
          </a:graphicData>
        </a:graphic>
      </p:graphicFrame>
    </p:spTree>
    <p:extLst>
      <p:ext uri="{BB962C8B-B14F-4D97-AF65-F5344CB8AC3E}">
        <p14:creationId xmlns:p14="http://schemas.microsoft.com/office/powerpoint/2010/main" val="144389665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3B… </a:t>
            </a:r>
            <a:endParaRPr lang="en-IN" b="1" dirty="0">
              <a:solidFill>
                <a:schemeClr val="tx1">
                  <a:lumMod val="9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22</a:t>
            </a:fld>
            <a:endParaRPr lang="en-US" b="1" dirty="0">
              <a:latin typeface="Palatino Linotype" panose="0204050205050503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965290153"/>
              </p:ext>
            </p:extLst>
          </p:nvPr>
        </p:nvGraphicFramePr>
        <p:xfrm>
          <a:off x="1007176" y="1638194"/>
          <a:ext cx="10270423" cy="4525630"/>
        </p:xfrm>
        <a:graphic>
          <a:graphicData uri="http://schemas.openxmlformats.org/drawingml/2006/table">
            <a:tbl>
              <a:tblPr firstRow="1" firstCol="1" bandRow="1">
                <a:tableStyleId>{125E5076-3810-47DD-B79F-674D7AD40C01}</a:tableStyleId>
              </a:tblPr>
              <a:tblGrid>
                <a:gridCol w="989324"/>
                <a:gridCol w="989324"/>
                <a:gridCol w="1704868"/>
                <a:gridCol w="3244453"/>
                <a:gridCol w="3342454"/>
              </a:tblGrid>
              <a:tr h="751405">
                <a:tc gridSpan="5">
                  <a:txBody>
                    <a:bodyPr/>
                    <a:lstStyle/>
                    <a:p>
                      <a:pPr algn="ctr">
                        <a:lnSpc>
                          <a:spcPct val="107000"/>
                        </a:lnSpc>
                        <a:spcAft>
                          <a:spcPts val="0"/>
                        </a:spcAft>
                      </a:pPr>
                      <a:r>
                        <a:rPr lang="en-IN" sz="2000" dirty="0">
                          <a:effectLst/>
                          <a:latin typeface="Palatino Linotype" panose="02040502050505030304" pitchFamily="18" charset="0"/>
                        </a:rPr>
                        <a:t> </a:t>
                      </a:r>
                      <a:br>
                        <a:rPr lang="en-IN" sz="2000" dirty="0">
                          <a:effectLst/>
                          <a:latin typeface="Palatino Linotype" panose="02040502050505030304" pitchFamily="18" charset="0"/>
                        </a:rPr>
                      </a:br>
                      <a:r>
                        <a:rPr lang="en-US" sz="2000" dirty="0">
                          <a:effectLst/>
                          <a:latin typeface="Palatino Linotype" panose="02040502050505030304" pitchFamily="18" charset="0"/>
                        </a:rPr>
                        <a:t>For tax payers in Category -II State having aggregate turnover up to 5 Crores </a:t>
                      </a:r>
                      <a:endParaRPr lang="en-IN" sz="2000" dirty="0">
                        <a:effectLst/>
                        <a:latin typeface="Palatino Linotype" panose="02040502050505030304" pitchFamily="18" charset="0"/>
                        <a:ea typeface="Calibri"/>
                        <a:cs typeface="Times New Roman"/>
                      </a:endParaRPr>
                    </a:p>
                  </a:txBody>
                  <a:tcPr marL="62129" marR="621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r>
              <a:tr h="258716">
                <a:tc>
                  <a:txBody>
                    <a:bodyPr/>
                    <a:lstStyle/>
                    <a:p>
                      <a:pPr algn="ctr">
                        <a:lnSpc>
                          <a:spcPct val="107000"/>
                        </a:lnSpc>
                        <a:spcAft>
                          <a:spcPts val="0"/>
                        </a:spcAft>
                      </a:pPr>
                      <a:r>
                        <a:rPr lang="en-US" sz="1600" b="1" dirty="0" err="1" smtClean="0">
                          <a:effectLst/>
                          <a:latin typeface="Palatino Linotype" panose="02040502050505030304" pitchFamily="18" charset="0"/>
                        </a:rPr>
                        <a:t>Sl.No</a:t>
                      </a:r>
                      <a:r>
                        <a:rPr lang="en-US" sz="1600" b="1" dirty="0">
                          <a:effectLst/>
                          <a:latin typeface="Palatino Linotype" panose="02040502050505030304" pitchFamily="18" charset="0"/>
                        </a:rPr>
                        <a:t> </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Month</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Interest</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Period</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Remarks</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1</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dirty="0">
                          <a:effectLst/>
                          <a:latin typeface="Palatino Linotype" panose="02040502050505030304" pitchFamily="18" charset="0"/>
                        </a:rPr>
                        <a:t>Feb-20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25.03.2020 to 30.06.2020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12">
                  <a:txBody>
                    <a:bodyPr/>
                    <a:lstStyle/>
                    <a:p>
                      <a:pPr algn="ctr">
                        <a:lnSpc>
                          <a:spcPct val="107000"/>
                        </a:lnSpc>
                        <a:spcAft>
                          <a:spcPts val="0"/>
                        </a:spcAft>
                      </a:pPr>
                      <a:r>
                        <a:rPr lang="en-US" sz="1600" b="1" dirty="0">
                          <a:effectLst/>
                          <a:latin typeface="Palatino Linotype" panose="02040502050505030304" pitchFamily="18" charset="0"/>
                        </a:rPr>
                        <a:t>If GSTR 3B is not filed on or before 30.09.2020, interest @18% per annum shall be charged for any further period of delay in furnishing of the returns</a:t>
                      </a:r>
                      <a:r>
                        <a:rPr lang="en-US" sz="1600" b="1" dirty="0" smtClean="0">
                          <a:effectLst/>
                          <a:latin typeface="Palatino Linotype" panose="02040502050505030304" pitchFamily="18" charset="0"/>
                        </a:rPr>
                        <a:t>.</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9567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dirty="0">
                          <a:effectLst/>
                          <a:latin typeface="Palatino Linotype" panose="02040502050505030304" pitchFamily="18" charset="0"/>
                        </a:rPr>
                        <a:t>9%</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01.07.2020 to 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2</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dirty="0">
                          <a:effectLst/>
                          <a:latin typeface="Palatino Linotype" panose="02040502050505030304" pitchFamily="18" charset="0"/>
                        </a:rPr>
                        <a:t>Mar-20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25.04.2020 to 05.07.2020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dirty="0">
                          <a:effectLst/>
                          <a:latin typeface="Palatino Linotype" panose="02040502050505030304" pitchFamily="18" charset="0"/>
                        </a:rPr>
                        <a:t>9%</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06.07.2020 to 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3</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a:effectLst/>
                          <a:latin typeface="Palatino Linotype" panose="02040502050505030304" pitchFamily="18" charset="0"/>
                        </a:rPr>
                        <a:t>Apr-20</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25.05.2020 to 09.07.2020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a:effectLst/>
                          <a:latin typeface="Palatino Linotype" panose="02040502050505030304" pitchFamily="18" charset="0"/>
                        </a:rPr>
                        <a:t>9%</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10.07.2020 to 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4</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a:effectLst/>
                          <a:latin typeface="Palatino Linotype" panose="02040502050505030304" pitchFamily="18" charset="0"/>
                        </a:rPr>
                        <a:t>May-20</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25.06.2020 to 15.09.2020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a:effectLst/>
                          <a:latin typeface="Palatino Linotype" panose="02040502050505030304" pitchFamily="18" charset="0"/>
                        </a:rPr>
                        <a:t>9%</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16.09.2020 to 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5</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dirty="0">
                          <a:effectLst/>
                          <a:latin typeface="Palatino Linotype" panose="02040502050505030304" pitchFamily="18" charset="0"/>
                        </a:rPr>
                        <a:t>Jun-20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a:effectLst/>
                          <a:latin typeface="Palatino Linotype" panose="02040502050505030304" pitchFamily="18" charset="0"/>
                        </a:rPr>
                        <a:t>0%</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25.07.2020 to 25.09.2020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a:effectLst/>
                          <a:latin typeface="Palatino Linotype" panose="02040502050505030304" pitchFamily="18" charset="0"/>
                        </a:rPr>
                        <a:t>9%</a:t>
                      </a:r>
                      <a:endParaRPr lang="en-IN" sz="1600" b="1">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26.09.2020 to 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95671">
                <a:tc rowSpan="2">
                  <a:txBody>
                    <a:bodyPr/>
                    <a:lstStyle/>
                    <a:p>
                      <a:pPr algn="ctr">
                        <a:lnSpc>
                          <a:spcPct val="107000"/>
                        </a:lnSpc>
                        <a:spcAft>
                          <a:spcPts val="0"/>
                        </a:spcAft>
                      </a:pPr>
                      <a:r>
                        <a:rPr lang="en-IN" sz="1600" b="1" dirty="0">
                          <a:effectLst/>
                          <a:latin typeface="Palatino Linotype" panose="02040502050505030304" pitchFamily="18" charset="0"/>
                        </a:rPr>
                        <a:t>6</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b="1" dirty="0">
                          <a:effectLst/>
                          <a:latin typeface="Palatino Linotype" panose="02040502050505030304" pitchFamily="18" charset="0"/>
                        </a:rPr>
                        <a:t>Jul-20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25.08.2020 to 29.09.2020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r h="233401">
                <a:tc vMerge="1">
                  <a:txBody>
                    <a:bodyPr/>
                    <a:lstStyle/>
                    <a:p>
                      <a:endParaRPr lang="en-IN"/>
                    </a:p>
                  </a:txBody>
                  <a:tcPr/>
                </a:tc>
                <a:tc vMerge="1">
                  <a:txBody>
                    <a:bodyPr/>
                    <a:lstStyle/>
                    <a:p>
                      <a:endParaRPr lang="en-IN"/>
                    </a:p>
                  </a:txBody>
                  <a:tcPr/>
                </a:tc>
                <a:tc>
                  <a:txBody>
                    <a:bodyPr/>
                    <a:lstStyle/>
                    <a:p>
                      <a:pPr algn="ctr">
                        <a:lnSpc>
                          <a:spcPct val="107000"/>
                        </a:lnSpc>
                        <a:spcAft>
                          <a:spcPts val="0"/>
                        </a:spcAft>
                      </a:pPr>
                      <a:r>
                        <a:rPr lang="en-US" sz="1600" b="1" dirty="0">
                          <a:effectLst/>
                          <a:latin typeface="Palatino Linotype" panose="02040502050505030304" pitchFamily="18" charset="0"/>
                        </a:rPr>
                        <a:t>9%</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US" sz="1600" b="1" dirty="0">
                          <a:effectLst/>
                          <a:latin typeface="Palatino Linotype" panose="02040502050505030304" pitchFamily="18" charset="0"/>
                        </a:rPr>
                        <a:t>30.09.2020</a:t>
                      </a:r>
                      <a:endParaRPr lang="en-IN" sz="1600" b="1" dirty="0">
                        <a:effectLst/>
                        <a:latin typeface="Palatino Linotype" panose="02040502050505030304" pitchFamily="18" charset="0"/>
                        <a:ea typeface="Calibri"/>
                        <a:cs typeface="Times New Roman"/>
                      </a:endParaRPr>
                    </a:p>
                  </a:txBody>
                  <a:tcPr marL="62129" marR="6212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r>
            </a:tbl>
          </a:graphicData>
        </a:graphic>
      </p:graphicFrame>
    </p:spTree>
    <p:extLst>
      <p:ext uri="{BB962C8B-B14F-4D97-AF65-F5344CB8AC3E}">
        <p14:creationId xmlns:p14="http://schemas.microsoft.com/office/powerpoint/2010/main" val="229209512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3B </a:t>
            </a:r>
            <a:endParaRPr lang="en-IN" b="1" dirty="0">
              <a:solidFill>
                <a:schemeClr val="tx1">
                  <a:lumMod val="9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23</a:t>
            </a:fld>
            <a:endParaRPr lang="en-US" b="1" dirty="0">
              <a:latin typeface="Palatino Linotype" panose="0204050205050503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936185715"/>
              </p:ext>
            </p:extLst>
          </p:nvPr>
        </p:nvGraphicFramePr>
        <p:xfrm>
          <a:off x="1433865" y="1572497"/>
          <a:ext cx="9675414" cy="2126043"/>
        </p:xfrm>
        <a:graphic>
          <a:graphicData uri="http://schemas.openxmlformats.org/drawingml/2006/table">
            <a:tbl>
              <a:tblPr firstRow="1" firstCol="1" bandRow="1">
                <a:tableStyleId>{125E5076-3810-47DD-B79F-674D7AD40C01}</a:tableStyleId>
              </a:tblPr>
              <a:tblGrid>
                <a:gridCol w="1883466"/>
                <a:gridCol w="2160271"/>
                <a:gridCol w="2694181"/>
                <a:gridCol w="2937496"/>
              </a:tblGrid>
              <a:tr h="815604">
                <a:tc gridSpan="4">
                  <a:txBody>
                    <a:bodyPr/>
                    <a:lstStyle/>
                    <a:p>
                      <a:pPr algn="ctr">
                        <a:lnSpc>
                          <a:spcPct val="107000"/>
                        </a:lnSpc>
                        <a:spcAft>
                          <a:spcPts val="0"/>
                        </a:spcAft>
                      </a:pPr>
                      <a:r>
                        <a:rPr lang="en-IN" sz="2400" dirty="0">
                          <a:effectLst/>
                          <a:latin typeface="Palatino Linotype" panose="02040502050505030304" pitchFamily="18" charset="0"/>
                        </a:rPr>
                        <a:t>For tax payers having aggregate turnover up to 5 Crores (TN) </a:t>
                      </a:r>
                      <a:endParaRPr lang="en-IN" sz="24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hMerge="1">
                  <a:txBody>
                    <a:bodyPr/>
                    <a:lstStyle/>
                    <a:p>
                      <a:endParaRPr lang="en-IN"/>
                    </a:p>
                  </a:txBody>
                  <a:tcPr/>
                </a:tc>
                <a:tc hMerge="1">
                  <a:txBody>
                    <a:bodyPr/>
                    <a:lstStyle/>
                    <a:p>
                      <a:endParaRPr lang="en-IN"/>
                    </a:p>
                  </a:txBody>
                  <a:tcPr/>
                </a:tc>
                <a:tc hMerge="1">
                  <a:txBody>
                    <a:bodyPr/>
                    <a:lstStyle/>
                    <a:p>
                      <a:endParaRPr lang="en-IN"/>
                    </a:p>
                  </a:txBody>
                  <a:tcPr/>
                </a:tc>
              </a:tr>
              <a:tr h="436813">
                <a:tc>
                  <a:txBody>
                    <a:bodyPr/>
                    <a:lstStyle/>
                    <a:p>
                      <a:pPr algn="ctr">
                        <a:lnSpc>
                          <a:spcPct val="107000"/>
                        </a:lnSpc>
                        <a:spcAft>
                          <a:spcPts val="0"/>
                        </a:spcAft>
                      </a:pPr>
                      <a:r>
                        <a:rPr lang="en-IN" sz="1600" b="1" dirty="0" err="1">
                          <a:effectLst/>
                          <a:latin typeface="Palatino Linotype" panose="02040502050505030304" pitchFamily="18" charset="0"/>
                        </a:rPr>
                        <a:t>Sl</a:t>
                      </a:r>
                      <a:r>
                        <a:rPr lang="en-IN" sz="1600" b="1" dirty="0">
                          <a:effectLst/>
                          <a:latin typeface="Palatino Linotype" panose="02040502050505030304" pitchFamily="18" charset="0"/>
                        </a:rPr>
                        <a:t> No.</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Month</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Category </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Due Date</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436813">
                <a:tc>
                  <a:txBody>
                    <a:bodyPr/>
                    <a:lstStyle/>
                    <a:p>
                      <a:pPr algn="ctr">
                        <a:lnSpc>
                          <a:spcPct val="107000"/>
                        </a:lnSpc>
                        <a:spcAft>
                          <a:spcPts val="0"/>
                        </a:spcAft>
                      </a:pPr>
                      <a:r>
                        <a:rPr lang="en-IN" sz="1600" dirty="0">
                          <a:effectLst/>
                          <a:latin typeface="Palatino Linotype" panose="02040502050505030304" pitchFamily="18" charset="0"/>
                        </a:rPr>
                        <a:t>1</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rowSpan="2">
                  <a:txBody>
                    <a:bodyPr/>
                    <a:lstStyle/>
                    <a:p>
                      <a:pPr algn="ctr">
                        <a:lnSpc>
                          <a:spcPct val="107000"/>
                        </a:lnSpc>
                        <a:spcAft>
                          <a:spcPts val="0"/>
                        </a:spcAft>
                      </a:pPr>
                      <a:r>
                        <a:rPr lang="en-IN" sz="1600" dirty="0">
                          <a:effectLst/>
                          <a:latin typeface="Palatino Linotype" panose="02040502050505030304" pitchFamily="18" charset="0"/>
                        </a:rPr>
                        <a:t>Aug-20</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dirty="0">
                          <a:effectLst/>
                          <a:latin typeface="Palatino Linotype" panose="02040502050505030304" pitchFamily="18" charset="0"/>
                        </a:rPr>
                        <a:t>I</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dirty="0">
                          <a:effectLst/>
                          <a:latin typeface="Palatino Linotype" panose="02040502050505030304" pitchFamily="18" charset="0"/>
                        </a:rPr>
                        <a:t>01.10.2020</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436813">
                <a:tc>
                  <a:txBody>
                    <a:bodyPr/>
                    <a:lstStyle/>
                    <a:p>
                      <a:pPr algn="ctr">
                        <a:lnSpc>
                          <a:spcPct val="107000"/>
                        </a:lnSpc>
                        <a:spcAft>
                          <a:spcPts val="0"/>
                        </a:spcAft>
                      </a:pPr>
                      <a:r>
                        <a:rPr lang="en-IN" sz="1600" dirty="0">
                          <a:effectLst/>
                          <a:latin typeface="Palatino Linotype" panose="02040502050505030304" pitchFamily="18" charset="0"/>
                        </a:rPr>
                        <a:t>2</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vMerge="1">
                  <a:txBody>
                    <a:bodyPr/>
                    <a:lstStyle/>
                    <a:p>
                      <a:endParaRPr lang="en-IN"/>
                    </a:p>
                  </a:txBody>
                  <a:tcPr/>
                </a:tc>
                <a:tc>
                  <a:txBody>
                    <a:bodyPr/>
                    <a:lstStyle/>
                    <a:p>
                      <a:pPr algn="ctr">
                        <a:lnSpc>
                          <a:spcPct val="107000"/>
                        </a:lnSpc>
                        <a:spcAft>
                          <a:spcPts val="0"/>
                        </a:spcAft>
                      </a:pPr>
                      <a:r>
                        <a:rPr lang="en-IN" sz="1600" dirty="0">
                          <a:effectLst/>
                          <a:latin typeface="Palatino Linotype" panose="02040502050505030304" pitchFamily="18" charset="0"/>
                        </a:rPr>
                        <a:t>II</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dirty="0">
                          <a:effectLst/>
                          <a:latin typeface="Palatino Linotype" panose="02040502050505030304" pitchFamily="18" charset="0"/>
                        </a:rPr>
                        <a:t>03.10.2020</a:t>
                      </a:r>
                      <a:endParaRPr lang="en-IN" sz="1600"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bl>
          </a:graphicData>
        </a:graphic>
      </p:graphicFrame>
      <p:sp>
        <p:nvSpPr>
          <p:cNvPr id="5" name="Rectangle 4"/>
          <p:cNvSpPr/>
          <p:nvPr/>
        </p:nvSpPr>
        <p:spPr>
          <a:xfrm>
            <a:off x="1201003" y="4161300"/>
            <a:ext cx="9812740" cy="1938992"/>
          </a:xfrm>
          <a:prstGeom prst="rect">
            <a:avLst/>
          </a:prstGeom>
        </p:spPr>
        <p:txBody>
          <a:bodyPr wrap="square">
            <a:spAutoFit/>
          </a:bodyPr>
          <a:lstStyle/>
          <a:p>
            <a:pPr marL="285750" indent="-285750" algn="just">
              <a:buFont typeface="Wingdings" panose="05000000000000000000" pitchFamily="2" charset="2"/>
              <a:buChar char="Ø"/>
            </a:pPr>
            <a:r>
              <a:rPr lang="en-IN" sz="2000" dirty="0">
                <a:latin typeface="Palatino Linotype" panose="02040502050505030304" pitchFamily="18" charset="0"/>
              </a:rPr>
              <a:t>Late fee for belated filing of GSTR-3B Return is also waived subject to the condition that returns for all the periods are filed on or before the extended due </a:t>
            </a:r>
            <a:r>
              <a:rPr lang="en-IN" sz="2000" dirty="0" smtClean="0">
                <a:latin typeface="Palatino Linotype" panose="02040502050505030304" pitchFamily="18" charset="0"/>
              </a:rPr>
              <a:t>date.</a:t>
            </a:r>
          </a:p>
          <a:p>
            <a:pPr marL="285750" indent="-285750" algn="just">
              <a:buFont typeface="Wingdings" panose="05000000000000000000" pitchFamily="2" charset="2"/>
              <a:buChar char="Ø"/>
            </a:pPr>
            <a:endParaRPr lang="en-US" sz="2000" dirty="0">
              <a:latin typeface="Palatino Linotype" panose="02040502050505030304" pitchFamily="18" charset="0"/>
            </a:endParaRPr>
          </a:p>
          <a:p>
            <a:pPr marL="285750" indent="-285750" algn="just">
              <a:buFont typeface="Wingdings" panose="05000000000000000000" pitchFamily="2" charset="2"/>
              <a:buChar char="Ø"/>
            </a:pPr>
            <a:r>
              <a:rPr lang="en-US" sz="2000" dirty="0" smtClean="0">
                <a:latin typeface="Palatino Linotype" panose="02040502050505030304" pitchFamily="18" charset="0"/>
              </a:rPr>
              <a:t>If GSTR3B </a:t>
            </a:r>
            <a:r>
              <a:rPr lang="en-US" sz="2000" dirty="0">
                <a:latin typeface="Palatino Linotype" panose="02040502050505030304" pitchFamily="18" charset="0"/>
              </a:rPr>
              <a:t>for the said months are not furnished on or before the dates specified in the said notification, then late fee shall be payable from the due date of return, till the date on which the return is filed</a:t>
            </a:r>
            <a:r>
              <a:rPr lang="en-US" sz="2000" dirty="0" smtClean="0">
                <a:latin typeface="Palatino Linotype" panose="02040502050505030304" pitchFamily="18" charset="0"/>
              </a:rPr>
              <a:t>.</a:t>
            </a:r>
            <a:endParaRPr lang="en-IN" sz="2000" dirty="0">
              <a:latin typeface="Palatino Linotype" panose="02040502050505030304" pitchFamily="18" charset="0"/>
            </a:endParaRPr>
          </a:p>
        </p:txBody>
      </p:sp>
    </p:spTree>
    <p:extLst>
      <p:ext uri="{BB962C8B-B14F-4D97-AF65-F5344CB8AC3E}">
        <p14:creationId xmlns:p14="http://schemas.microsoft.com/office/powerpoint/2010/main" val="3637348252"/>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GSTR – 1</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74852" y="1301074"/>
            <a:ext cx="11057506" cy="2520300"/>
          </a:xfrm>
        </p:spPr>
        <p:txBody>
          <a:bodyPr>
            <a:normAutofit lnSpcReduction="10000"/>
          </a:bodyPr>
          <a:lstStyle/>
          <a:p>
            <a:pPr marL="0" indent="0" algn="just">
              <a:buNone/>
            </a:pPr>
            <a:endParaRPr lang="en-US" b="1" dirty="0" smtClean="0">
              <a:solidFill>
                <a:schemeClr val="tx1">
                  <a:lumMod val="75000"/>
                </a:schemeClr>
              </a:solidFill>
              <a:latin typeface="Palatino Linotype" panose="02040502050505030304" pitchFamily="18" charset="0"/>
            </a:endParaRPr>
          </a:p>
          <a:p>
            <a:pPr marL="285750" indent="-285750" algn="just">
              <a:buFont typeface="Wingdings" panose="05000000000000000000" pitchFamily="2" charset="2"/>
              <a:buChar char="Ø"/>
            </a:pPr>
            <a:r>
              <a:rPr lang="en-US" b="1" dirty="0">
                <a:solidFill>
                  <a:schemeClr val="tx1">
                    <a:lumMod val="75000"/>
                  </a:schemeClr>
                </a:solidFill>
                <a:latin typeface="Palatino Linotype" panose="02040502050505030304" pitchFamily="18" charset="0"/>
              </a:rPr>
              <a:t>The due for filing of GSTR-1 has not been extended for the period March 2020 to June 2020, it remains the same as 11th day of subsequent month</a:t>
            </a:r>
            <a:r>
              <a:rPr lang="en-US" b="1" dirty="0" smtClean="0">
                <a:solidFill>
                  <a:schemeClr val="tx1">
                    <a:lumMod val="75000"/>
                  </a:schemeClr>
                </a:solidFill>
                <a:latin typeface="Palatino Linotype" panose="02040502050505030304" pitchFamily="18" charset="0"/>
              </a:rPr>
              <a:t>.</a:t>
            </a:r>
          </a:p>
          <a:p>
            <a:pPr marL="0" indent="0" algn="just">
              <a:buNone/>
            </a:pPr>
            <a:endParaRPr lang="en-IN" b="1" dirty="0">
              <a:solidFill>
                <a:schemeClr val="tx1">
                  <a:lumMod val="75000"/>
                </a:schemeClr>
              </a:solidFill>
              <a:latin typeface="Palatino Linotype" panose="02040502050505030304" pitchFamily="18" charset="0"/>
            </a:endParaRPr>
          </a:p>
          <a:p>
            <a:pPr marL="285750" indent="-285750" algn="just">
              <a:buFont typeface="Wingdings" panose="05000000000000000000" pitchFamily="2" charset="2"/>
              <a:buChar char="Ø"/>
            </a:pPr>
            <a:r>
              <a:rPr lang="en-US" b="1" dirty="0">
                <a:solidFill>
                  <a:schemeClr val="tx1">
                    <a:lumMod val="75000"/>
                  </a:schemeClr>
                </a:solidFill>
                <a:latin typeface="Palatino Linotype" panose="02040502050505030304" pitchFamily="18" charset="0"/>
              </a:rPr>
              <a:t>Waiver of Late Fee for delaying in filing of GSTR-1 is applicable if only GSTR-1 filed on or before the date mentioned below. If the return is filed after the said period then there is no waiver of late fee</a:t>
            </a:r>
            <a:r>
              <a:rPr lang="en-US" b="1" dirty="0" smtClean="0">
                <a:solidFill>
                  <a:schemeClr val="tx1">
                    <a:lumMod val="75000"/>
                  </a:schemeClr>
                </a:solidFill>
                <a:latin typeface="Palatino Linotype" panose="02040502050505030304" pitchFamily="18" charset="0"/>
              </a:rPr>
              <a:t>.</a:t>
            </a:r>
            <a:endParaRPr lang="en-IN"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24</a:t>
            </a:fld>
            <a:endParaRPr lang="en-US" b="1" dirty="0">
              <a:latin typeface="Palatino Linotype" panose="0204050205050503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3023521393"/>
              </p:ext>
            </p:extLst>
          </p:nvPr>
        </p:nvGraphicFramePr>
        <p:xfrm>
          <a:off x="1886387" y="4052389"/>
          <a:ext cx="8472264" cy="2307466"/>
        </p:xfrm>
        <a:graphic>
          <a:graphicData uri="http://schemas.openxmlformats.org/drawingml/2006/table">
            <a:tbl>
              <a:tblPr firstRow="1" firstCol="1" bandRow="1">
                <a:tableStyleId>{125E5076-3810-47DD-B79F-674D7AD40C01}</a:tableStyleId>
              </a:tblPr>
              <a:tblGrid>
                <a:gridCol w="843165"/>
                <a:gridCol w="4940290"/>
                <a:gridCol w="2688809"/>
              </a:tblGrid>
              <a:tr h="586438">
                <a:tc>
                  <a:txBody>
                    <a:bodyPr/>
                    <a:lstStyle/>
                    <a:p>
                      <a:pPr algn="ctr">
                        <a:lnSpc>
                          <a:spcPct val="107000"/>
                        </a:lnSpc>
                        <a:spcAft>
                          <a:spcPts val="0"/>
                        </a:spcAft>
                      </a:pPr>
                      <a:r>
                        <a:rPr lang="en-IN" sz="1800" b="1" dirty="0" err="1">
                          <a:effectLst/>
                          <a:latin typeface="Palatino Linotype" panose="02040502050505030304" pitchFamily="18" charset="0"/>
                        </a:rPr>
                        <a:t>Sl</a:t>
                      </a:r>
                      <a:r>
                        <a:rPr lang="en-IN" sz="1800" b="1" dirty="0">
                          <a:effectLst/>
                          <a:latin typeface="Palatino Linotype" panose="02040502050505030304" pitchFamily="18" charset="0"/>
                        </a:rPr>
                        <a:t> No.</a:t>
                      </a:r>
                      <a:endParaRPr lang="en-IN" sz="18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a:txBody>
                    <a:bodyPr/>
                    <a:lstStyle/>
                    <a:p>
                      <a:pPr algn="ctr">
                        <a:lnSpc>
                          <a:spcPct val="107000"/>
                        </a:lnSpc>
                        <a:spcAft>
                          <a:spcPts val="0"/>
                        </a:spcAft>
                      </a:pPr>
                      <a:r>
                        <a:rPr lang="en-IN" sz="1800" b="1" dirty="0">
                          <a:effectLst/>
                          <a:latin typeface="Palatino Linotype" panose="02040502050505030304" pitchFamily="18" charset="0"/>
                        </a:rPr>
                        <a:t>Month/Quarter</a:t>
                      </a:r>
                      <a:endParaRPr lang="en-IN" sz="18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c>
                  <a:txBody>
                    <a:bodyPr/>
                    <a:lstStyle/>
                    <a:p>
                      <a:pPr algn="ctr">
                        <a:lnSpc>
                          <a:spcPct val="107000"/>
                        </a:lnSpc>
                        <a:spcAft>
                          <a:spcPts val="0"/>
                        </a:spcAft>
                      </a:pPr>
                      <a:r>
                        <a:rPr lang="en-IN" sz="1800" b="1" dirty="0">
                          <a:effectLst/>
                          <a:latin typeface="Palatino Linotype" panose="02040502050505030304" pitchFamily="18" charset="0"/>
                        </a:rPr>
                        <a:t>Dates</a:t>
                      </a:r>
                      <a:endParaRPr lang="en-IN" sz="18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lumOff val="50000"/>
                      </a:schemeClr>
                    </a:solidFill>
                  </a:tcPr>
                </a:tc>
              </a:tr>
              <a:tr h="286838">
                <a:tc>
                  <a:txBody>
                    <a:bodyPr/>
                    <a:lstStyle/>
                    <a:p>
                      <a:pPr algn="ctr">
                        <a:lnSpc>
                          <a:spcPct val="107000"/>
                        </a:lnSpc>
                        <a:spcAft>
                          <a:spcPts val="0"/>
                        </a:spcAft>
                      </a:pPr>
                      <a:r>
                        <a:rPr lang="en-IN" sz="1600" b="1" dirty="0">
                          <a:effectLst/>
                          <a:latin typeface="Palatino Linotype" panose="02040502050505030304" pitchFamily="18" charset="0"/>
                        </a:rPr>
                        <a:t>1</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Mar-20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a:effectLst/>
                          <a:latin typeface="Palatino Linotype" panose="02040502050505030304" pitchFamily="18" charset="0"/>
                        </a:rPr>
                        <a:t>10.07.2020</a:t>
                      </a:r>
                      <a:endParaRPr lang="en-IN" sz="1600" b="1">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86838">
                <a:tc>
                  <a:txBody>
                    <a:bodyPr/>
                    <a:lstStyle/>
                    <a:p>
                      <a:pPr algn="ctr">
                        <a:lnSpc>
                          <a:spcPct val="107000"/>
                        </a:lnSpc>
                        <a:spcAft>
                          <a:spcPts val="0"/>
                        </a:spcAft>
                      </a:pPr>
                      <a:r>
                        <a:rPr lang="en-IN" sz="1600" b="1">
                          <a:effectLst/>
                          <a:latin typeface="Palatino Linotype" panose="02040502050505030304" pitchFamily="18" charset="0"/>
                        </a:rPr>
                        <a:t>2</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Apr-20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24.07.2020</a:t>
                      </a:r>
                      <a:endParaRPr lang="en-IN" sz="1600" b="1" dirty="0">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86838">
                <a:tc>
                  <a:txBody>
                    <a:bodyPr/>
                    <a:lstStyle/>
                    <a:p>
                      <a:pPr algn="ctr">
                        <a:lnSpc>
                          <a:spcPct val="107000"/>
                        </a:lnSpc>
                        <a:spcAft>
                          <a:spcPts val="0"/>
                        </a:spcAft>
                      </a:pPr>
                      <a:r>
                        <a:rPr lang="en-IN" sz="1600" b="1">
                          <a:effectLst/>
                          <a:latin typeface="Palatino Linotype" panose="02040502050505030304" pitchFamily="18" charset="0"/>
                        </a:rPr>
                        <a:t>3</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May-20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a:effectLst/>
                          <a:latin typeface="Palatino Linotype" panose="02040502050505030304" pitchFamily="18" charset="0"/>
                        </a:rPr>
                        <a:t>28.07.2020</a:t>
                      </a:r>
                      <a:endParaRPr lang="en-IN" sz="1600" b="1">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86838">
                <a:tc>
                  <a:txBody>
                    <a:bodyPr/>
                    <a:lstStyle/>
                    <a:p>
                      <a:pPr algn="ctr">
                        <a:lnSpc>
                          <a:spcPct val="107000"/>
                        </a:lnSpc>
                        <a:spcAft>
                          <a:spcPts val="0"/>
                        </a:spcAft>
                      </a:pPr>
                      <a:r>
                        <a:rPr lang="en-IN" sz="1600" b="1">
                          <a:effectLst/>
                          <a:latin typeface="Palatino Linotype" panose="02040502050505030304" pitchFamily="18" charset="0"/>
                        </a:rPr>
                        <a:t>4</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Jun-20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05.08.2020</a:t>
                      </a:r>
                      <a:endParaRPr lang="en-IN" sz="1600" b="1" dirty="0">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86838">
                <a:tc>
                  <a:txBody>
                    <a:bodyPr/>
                    <a:lstStyle/>
                    <a:p>
                      <a:pPr algn="ctr">
                        <a:lnSpc>
                          <a:spcPct val="107000"/>
                        </a:lnSpc>
                        <a:spcAft>
                          <a:spcPts val="0"/>
                        </a:spcAft>
                      </a:pPr>
                      <a:r>
                        <a:rPr lang="en-IN" sz="1600" b="1">
                          <a:effectLst/>
                          <a:latin typeface="Palatino Linotype" panose="02040502050505030304" pitchFamily="18" charset="0"/>
                        </a:rPr>
                        <a:t>5</a:t>
                      </a:r>
                      <a:endParaRPr lang="en-IN" sz="1600" b="1">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Jan to Mar-20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17.07.2020</a:t>
                      </a:r>
                      <a:endParaRPr lang="en-IN" sz="1600" b="1" dirty="0">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r h="286838">
                <a:tc>
                  <a:txBody>
                    <a:bodyPr/>
                    <a:lstStyle/>
                    <a:p>
                      <a:pPr algn="ctr">
                        <a:lnSpc>
                          <a:spcPct val="107000"/>
                        </a:lnSpc>
                        <a:spcAft>
                          <a:spcPts val="0"/>
                        </a:spcAft>
                      </a:pPr>
                      <a:r>
                        <a:rPr lang="en-IN" sz="1600" b="1" dirty="0">
                          <a:effectLst/>
                          <a:latin typeface="Palatino Linotype" panose="02040502050505030304" pitchFamily="18" charset="0"/>
                        </a:rPr>
                        <a:t>6</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Apr to Jun-20</a:t>
                      </a:r>
                      <a:endParaRPr lang="en-IN" sz="1600" b="1" dirty="0">
                        <a:effectLst/>
                        <a:latin typeface="Palatino Linotype" panose="02040502050505030304" pitchFamily="18" charset="0"/>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c>
                  <a:txBody>
                    <a:bodyPr/>
                    <a:lstStyle/>
                    <a:p>
                      <a:pPr algn="ctr">
                        <a:lnSpc>
                          <a:spcPct val="107000"/>
                        </a:lnSpc>
                        <a:spcAft>
                          <a:spcPts val="0"/>
                        </a:spcAft>
                      </a:pPr>
                      <a:r>
                        <a:rPr lang="en-IN" sz="1600" b="1" dirty="0">
                          <a:effectLst/>
                          <a:latin typeface="Palatino Linotype" panose="02040502050505030304" pitchFamily="18" charset="0"/>
                        </a:rPr>
                        <a:t>03.08.2020</a:t>
                      </a:r>
                      <a:endParaRPr lang="en-IN" sz="1600" b="1" dirty="0">
                        <a:effectLst/>
                        <a:latin typeface="Palatino Linotype" panose="02040502050505030304" pitchFamily="18"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lumOff val="35000"/>
                      </a:schemeClr>
                    </a:solidFill>
                  </a:tcPr>
                </a:tc>
              </a:tr>
            </a:tbl>
          </a:graphicData>
        </a:graphic>
      </p:graphicFrame>
    </p:spTree>
    <p:extLst>
      <p:ext uri="{BB962C8B-B14F-4D97-AF65-F5344CB8AC3E}">
        <p14:creationId xmlns:p14="http://schemas.microsoft.com/office/powerpoint/2010/main" val="369992380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RELIEF FROM LATE-FEE</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195307" y="1761798"/>
            <a:ext cx="11623653" cy="4707241"/>
          </a:xfrm>
        </p:spPr>
        <p:txBody>
          <a:bodyPr>
            <a:normAutofit/>
          </a:bodyPr>
          <a:lstStyle/>
          <a:p>
            <a:pPr marL="285750" indent="-285750" algn="just">
              <a:lnSpc>
                <a:spcPct val="150000"/>
              </a:lnSpc>
              <a:buFont typeface="Wingdings" panose="05000000000000000000" pitchFamily="2" charset="2"/>
              <a:buChar char="Ø"/>
            </a:pPr>
            <a:r>
              <a:rPr lang="en-US" sz="2400" b="1" dirty="0" smtClean="0">
                <a:solidFill>
                  <a:schemeClr val="tx1">
                    <a:lumMod val="75000"/>
                  </a:schemeClr>
                </a:solidFill>
                <a:latin typeface="Palatino Linotype" panose="02040502050505030304" pitchFamily="18" charset="0"/>
              </a:rPr>
              <a:t>Reduction </a:t>
            </a:r>
            <a:r>
              <a:rPr lang="en-US" sz="2400" b="1" dirty="0">
                <a:solidFill>
                  <a:schemeClr val="tx1">
                    <a:lumMod val="75000"/>
                  </a:schemeClr>
                </a:solidFill>
                <a:latin typeface="Palatino Linotype" panose="02040502050505030304" pitchFamily="18" charset="0"/>
              </a:rPr>
              <a:t>in late fee for GSTR-3B returns pertaining to July 2017 to January 2020, if filed between 1.07.2020 to </a:t>
            </a:r>
            <a:r>
              <a:rPr lang="en-US" sz="2400" b="1" dirty="0" smtClean="0">
                <a:solidFill>
                  <a:schemeClr val="tx1">
                    <a:lumMod val="75000"/>
                  </a:schemeClr>
                </a:solidFill>
                <a:latin typeface="Palatino Linotype" panose="02040502050505030304" pitchFamily="18" charset="0"/>
              </a:rPr>
              <a:t>30.09.2020</a:t>
            </a:r>
            <a:r>
              <a:rPr lang="en-US" sz="2400" b="1" dirty="0">
                <a:solidFill>
                  <a:schemeClr val="tx1">
                    <a:lumMod val="75000"/>
                  </a:schemeClr>
                </a:solidFill>
                <a:latin typeface="Palatino Linotype" panose="02040502050505030304" pitchFamily="18" charset="0"/>
              </a:rPr>
              <a:t>. </a:t>
            </a:r>
          </a:p>
          <a:p>
            <a:pPr marL="1085850" lvl="2" algn="just">
              <a:lnSpc>
                <a:spcPct val="150000"/>
              </a:lnSpc>
              <a:buFont typeface="Wingdings" panose="05000000000000000000" pitchFamily="2" charset="2"/>
              <a:buChar char="ü"/>
            </a:pPr>
            <a:r>
              <a:rPr lang="en-US" sz="2000" b="1" dirty="0" smtClean="0">
                <a:solidFill>
                  <a:schemeClr val="tx1">
                    <a:lumMod val="75000"/>
                  </a:schemeClr>
                </a:solidFill>
                <a:latin typeface="Palatino Linotype" panose="02040502050505030304" pitchFamily="18" charset="0"/>
              </a:rPr>
              <a:t>Nil </a:t>
            </a:r>
            <a:r>
              <a:rPr lang="en-US" sz="2000" b="1" dirty="0">
                <a:solidFill>
                  <a:schemeClr val="tx1">
                    <a:lumMod val="75000"/>
                  </a:schemeClr>
                </a:solidFill>
                <a:latin typeface="Palatino Linotype" panose="02040502050505030304" pitchFamily="18" charset="0"/>
              </a:rPr>
              <a:t>Return – No late fee, </a:t>
            </a:r>
          </a:p>
          <a:p>
            <a:pPr marL="1085850" lvl="2" algn="just">
              <a:lnSpc>
                <a:spcPct val="150000"/>
              </a:lnSpc>
              <a:buFont typeface="Wingdings" panose="05000000000000000000" pitchFamily="2" charset="2"/>
              <a:buChar char="ü"/>
            </a:pPr>
            <a:r>
              <a:rPr lang="en-US" sz="2000" b="1" dirty="0">
                <a:solidFill>
                  <a:schemeClr val="tx1">
                    <a:lumMod val="75000"/>
                  </a:schemeClr>
                </a:solidFill>
                <a:latin typeface="Palatino Linotype" panose="02040502050505030304" pitchFamily="18" charset="0"/>
              </a:rPr>
              <a:t>If tax liability - Maximum </a:t>
            </a:r>
            <a:r>
              <a:rPr lang="en-US" sz="2000" b="1" dirty="0" err="1">
                <a:solidFill>
                  <a:schemeClr val="tx1">
                    <a:lumMod val="75000"/>
                  </a:schemeClr>
                </a:solidFill>
                <a:latin typeface="Palatino Linotype" panose="02040502050505030304" pitchFamily="18" charset="0"/>
              </a:rPr>
              <a:t>Rs</a:t>
            </a:r>
            <a:r>
              <a:rPr lang="en-US" sz="2000" b="1" dirty="0">
                <a:solidFill>
                  <a:schemeClr val="tx1">
                    <a:lumMod val="75000"/>
                  </a:schemeClr>
                </a:solidFill>
                <a:latin typeface="Palatino Linotype" panose="02040502050505030304" pitchFamily="18" charset="0"/>
              </a:rPr>
              <a:t>. 500/- per return</a:t>
            </a:r>
            <a:r>
              <a:rPr lang="en-US" sz="2000" b="1" dirty="0" smtClean="0">
                <a:solidFill>
                  <a:schemeClr val="tx1">
                    <a:lumMod val="75000"/>
                  </a:schemeClr>
                </a:solidFill>
                <a:latin typeface="Palatino Linotype" panose="02040502050505030304" pitchFamily="18" charset="0"/>
              </a:rPr>
              <a:t>.</a:t>
            </a:r>
            <a:endParaRPr lang="en-US" sz="2200" b="1" dirty="0">
              <a:solidFill>
                <a:schemeClr val="tx1">
                  <a:lumMod val="75000"/>
                </a:schemeClr>
              </a:solidFill>
              <a:latin typeface="Palatino Linotype" panose="02040502050505030304" pitchFamily="18" charset="0"/>
            </a:endParaRPr>
          </a:p>
          <a:p>
            <a:pPr marL="285750" indent="-285750" algn="just">
              <a:lnSpc>
                <a:spcPct val="150000"/>
              </a:lnSpc>
              <a:buFont typeface="Wingdings" panose="05000000000000000000" pitchFamily="2" charset="2"/>
              <a:buChar char="Ø"/>
            </a:pPr>
            <a:r>
              <a:rPr lang="en-US" sz="2400" b="1" dirty="0">
                <a:solidFill>
                  <a:schemeClr val="tx1">
                    <a:lumMod val="75000"/>
                  </a:schemeClr>
                </a:solidFill>
                <a:latin typeface="Palatino Linotype" panose="02040502050505030304" pitchFamily="18" charset="0"/>
              </a:rPr>
              <a:t>Late fee for GSTR 1 for periods between July 2017-November 2019 has been waived subject to the condition that the same has been filed on or before 17.01.2020. - NN 04/2020 CT dated </a:t>
            </a:r>
            <a:r>
              <a:rPr lang="en-US" sz="2400" b="1" dirty="0" smtClean="0">
                <a:solidFill>
                  <a:schemeClr val="tx1">
                    <a:lumMod val="75000"/>
                  </a:schemeClr>
                </a:solidFill>
                <a:latin typeface="Palatino Linotype" panose="02040502050505030304" pitchFamily="18" charset="0"/>
              </a:rPr>
              <a:t>10.01.2020.</a:t>
            </a:r>
            <a:endParaRPr lang="en-US" sz="2200" b="1" dirty="0" smtClean="0">
              <a:solidFill>
                <a:schemeClr val="tx1">
                  <a:lumMod val="85000"/>
                </a:schemeClr>
              </a:solidFill>
              <a:latin typeface="Palantino Linotype"/>
            </a:endParaRPr>
          </a:p>
          <a:p>
            <a:pPr algn="just"/>
            <a:endParaRPr lang="en-US" sz="2400" b="1" dirty="0">
              <a:solidFill>
                <a:schemeClr val="tx1">
                  <a:lumMod val="85000"/>
                </a:schemeClr>
              </a:solidFill>
              <a:latin typeface="Palantino Linotype"/>
            </a:endParaRPr>
          </a:p>
          <a:p>
            <a:pPr lvl="1" algn="just"/>
            <a:endParaRPr lang="en-IN" sz="3800" b="1" dirty="0"/>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25</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212097849"/>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APPEALS, REVIEW, INT. ORDERS…</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1532" y="1761798"/>
            <a:ext cx="11110748" cy="4725712"/>
          </a:xfrm>
        </p:spPr>
        <p:txBody>
          <a:bodyPr>
            <a:normAutofit fontScale="77500" lnSpcReduction="20000"/>
          </a:bodyPr>
          <a:lstStyle/>
          <a:p>
            <a:pPr marL="285750" indent="-285750" algn="just">
              <a:buFont typeface="Wingdings" panose="05000000000000000000" pitchFamily="2" charset="2"/>
              <a:buChar char="Ø"/>
            </a:pPr>
            <a:r>
              <a:rPr lang="en-IN" sz="2800" b="1" dirty="0" smtClean="0">
                <a:solidFill>
                  <a:schemeClr val="tx1">
                    <a:lumMod val="75000"/>
                  </a:schemeClr>
                </a:solidFill>
                <a:latin typeface="Palatino Linotype" panose="02040502050505030304" pitchFamily="18" charset="0"/>
              </a:rPr>
              <a:t>Hon’ble </a:t>
            </a:r>
            <a:r>
              <a:rPr lang="en-IN" sz="2800" b="1" dirty="0">
                <a:solidFill>
                  <a:schemeClr val="tx1">
                    <a:lumMod val="75000"/>
                  </a:schemeClr>
                </a:solidFill>
                <a:latin typeface="Palatino Linotype" panose="02040502050505030304" pitchFamily="18" charset="0"/>
              </a:rPr>
              <a:t>SC extended the time limit for filing appeals, reviews till further orders due to </a:t>
            </a:r>
            <a:r>
              <a:rPr lang="en-IN" sz="2800" b="1" dirty="0" err="1">
                <a:solidFill>
                  <a:schemeClr val="tx1">
                    <a:lumMod val="75000"/>
                  </a:schemeClr>
                </a:solidFill>
                <a:latin typeface="Palatino Linotype" panose="02040502050505030304" pitchFamily="18" charset="0"/>
              </a:rPr>
              <a:t>Covid</a:t>
            </a:r>
            <a:r>
              <a:rPr lang="en-IN" sz="2800" b="1" dirty="0">
                <a:solidFill>
                  <a:schemeClr val="tx1">
                    <a:lumMod val="75000"/>
                  </a:schemeClr>
                </a:solidFill>
                <a:latin typeface="Palatino Linotype" panose="02040502050505030304" pitchFamily="18" charset="0"/>
              </a:rPr>
              <a:t> 19 - </a:t>
            </a:r>
            <a:r>
              <a:rPr lang="en-IN" sz="2800" b="1" dirty="0">
                <a:solidFill>
                  <a:srgbClr val="FFFF00"/>
                </a:solidFill>
                <a:latin typeface="Palatino Linotype" panose="02040502050505030304" pitchFamily="18" charset="0"/>
              </a:rPr>
              <a:t>Order dated 23.03.2020 in WRIT (CIVIL) No.03/2020.</a:t>
            </a:r>
          </a:p>
          <a:p>
            <a:pPr marL="285750" indent="-285750" algn="just">
              <a:buFont typeface="Wingdings" panose="05000000000000000000" pitchFamily="2" charset="2"/>
              <a:buChar char="Ø"/>
            </a:pPr>
            <a:endParaRPr lang="en-US" sz="2800" b="1" dirty="0">
              <a:solidFill>
                <a:schemeClr val="tx1">
                  <a:lumMod val="75000"/>
                </a:schemeClr>
              </a:solidFill>
              <a:latin typeface="Palatino Linotype" panose="02040502050505030304" pitchFamily="18" charset="0"/>
            </a:endParaRPr>
          </a:p>
          <a:p>
            <a:pPr marL="285750" indent="-285750" algn="just">
              <a:buFont typeface="Wingdings" panose="05000000000000000000" pitchFamily="2" charset="2"/>
              <a:buChar char="Ø"/>
            </a:pPr>
            <a:r>
              <a:rPr lang="en-US" sz="2800" b="1" dirty="0">
                <a:solidFill>
                  <a:schemeClr val="tx1">
                    <a:lumMod val="75000"/>
                  </a:schemeClr>
                </a:solidFill>
                <a:latin typeface="Palatino Linotype" panose="02040502050505030304" pitchFamily="18" charset="0"/>
              </a:rPr>
              <a:t>Hon’ble SC declared that in case of limitation expiring after 15.03.2020, then the period from 15.03.2020 till date on which lockdown is lifted in jurisdictional area, where dispute lies shall be extended for a period of 15 days after the lifting of lockdown.  - </a:t>
            </a:r>
            <a:r>
              <a:rPr lang="en-US" sz="2800" b="1" dirty="0">
                <a:solidFill>
                  <a:srgbClr val="FFFF00"/>
                </a:solidFill>
                <a:latin typeface="Palatino Linotype" panose="02040502050505030304" pitchFamily="18" charset="0"/>
              </a:rPr>
              <a:t>Order dated 06.05.2020 </a:t>
            </a:r>
            <a:r>
              <a:rPr lang="en-IN" sz="2800" b="1" dirty="0">
                <a:solidFill>
                  <a:srgbClr val="FFFF00"/>
                </a:solidFill>
                <a:latin typeface="Palatino Linotype" panose="02040502050505030304" pitchFamily="18" charset="0"/>
              </a:rPr>
              <a:t>in WRIT (CIVIL) No.03/2020.</a:t>
            </a:r>
            <a:endParaRPr lang="en-US" sz="2800" b="1" dirty="0">
              <a:solidFill>
                <a:srgbClr val="FFFF00"/>
              </a:solidFill>
              <a:latin typeface="Palatino Linotype" panose="02040502050505030304" pitchFamily="18" charset="0"/>
            </a:endParaRPr>
          </a:p>
          <a:p>
            <a:pPr marL="285750" indent="-285750" algn="just">
              <a:buFont typeface="Wingdings" panose="05000000000000000000" pitchFamily="2" charset="2"/>
              <a:buChar char="Ø"/>
            </a:pPr>
            <a:endParaRPr lang="en-US" sz="2800" b="1" dirty="0">
              <a:solidFill>
                <a:schemeClr val="tx1">
                  <a:lumMod val="75000"/>
                </a:schemeClr>
              </a:solidFill>
              <a:latin typeface="Palatino Linotype" panose="02040502050505030304" pitchFamily="18" charset="0"/>
            </a:endParaRPr>
          </a:p>
          <a:p>
            <a:pPr marL="285750" indent="-285750" algn="just">
              <a:buFont typeface="Wingdings" panose="05000000000000000000" pitchFamily="2" charset="2"/>
              <a:buChar char="Ø"/>
            </a:pPr>
            <a:r>
              <a:rPr lang="en-US" sz="2800" b="1" dirty="0">
                <a:solidFill>
                  <a:schemeClr val="tx1">
                    <a:lumMod val="75000"/>
                  </a:schemeClr>
                </a:solidFill>
                <a:latin typeface="Palatino Linotype" panose="02040502050505030304" pitchFamily="18" charset="0"/>
              </a:rPr>
              <a:t>Hon’ble Madras HC, extended the period of interim orders till 30</a:t>
            </a:r>
            <a:r>
              <a:rPr lang="en-US" sz="2800" b="1" baseline="30000" dirty="0">
                <a:solidFill>
                  <a:schemeClr val="tx1">
                    <a:lumMod val="75000"/>
                  </a:schemeClr>
                </a:solidFill>
                <a:latin typeface="Palatino Linotype" panose="02040502050505030304" pitchFamily="18" charset="0"/>
              </a:rPr>
              <a:t>th</a:t>
            </a:r>
            <a:r>
              <a:rPr lang="en-US" sz="2800" b="1" dirty="0">
                <a:solidFill>
                  <a:schemeClr val="tx1">
                    <a:lumMod val="75000"/>
                  </a:schemeClr>
                </a:solidFill>
                <a:latin typeface="Palatino Linotype" panose="02040502050505030304" pitchFamily="18" charset="0"/>
              </a:rPr>
              <a:t> June, 2020.  - </a:t>
            </a:r>
            <a:r>
              <a:rPr lang="en-US" sz="2800" b="1" dirty="0">
                <a:solidFill>
                  <a:srgbClr val="FFFF00"/>
                </a:solidFill>
                <a:latin typeface="Palatino Linotype" panose="02040502050505030304" pitchFamily="18" charset="0"/>
              </a:rPr>
              <a:t>W.P.No.7413 of 2020 passed Order dated 25.04.2020.</a:t>
            </a:r>
          </a:p>
          <a:p>
            <a:pPr marL="285750" indent="-285750" algn="just">
              <a:buFont typeface="Wingdings" panose="05000000000000000000" pitchFamily="2" charset="2"/>
              <a:buChar char="Ø"/>
            </a:pPr>
            <a:endParaRPr lang="en-US" sz="2800" b="1" dirty="0">
              <a:solidFill>
                <a:schemeClr val="tx1">
                  <a:lumMod val="75000"/>
                </a:schemeClr>
              </a:solidFill>
              <a:latin typeface="Palatino Linotype" panose="02040502050505030304" pitchFamily="18" charset="0"/>
            </a:endParaRPr>
          </a:p>
          <a:p>
            <a:pPr marL="285750" indent="-285750" algn="just">
              <a:buFont typeface="Wingdings" panose="05000000000000000000" pitchFamily="2" charset="2"/>
              <a:buChar char="Ø"/>
            </a:pPr>
            <a:r>
              <a:rPr lang="en-US" sz="2800" b="1" dirty="0">
                <a:solidFill>
                  <a:schemeClr val="tx1">
                    <a:lumMod val="75000"/>
                  </a:schemeClr>
                </a:solidFill>
                <a:latin typeface="Palatino Linotype" panose="02040502050505030304" pitchFamily="18" charset="0"/>
              </a:rPr>
              <a:t>If the due date for filing appeals under GST falls between 20.03.2020 to 29.06.2020, the due date is extended to 30.06.2020</a:t>
            </a:r>
            <a:r>
              <a:rPr lang="en-US" sz="2800" b="1" dirty="0" smtClean="0">
                <a:solidFill>
                  <a:schemeClr val="tx1">
                    <a:lumMod val="75000"/>
                  </a:schemeClr>
                </a:solidFill>
                <a:latin typeface="Palatino Linotype" panose="02040502050505030304" pitchFamily="18" charset="0"/>
              </a:rPr>
              <a:t>. - </a:t>
            </a:r>
            <a:r>
              <a:rPr lang="en-US" sz="2800" b="1" dirty="0">
                <a:solidFill>
                  <a:srgbClr val="FFFF00"/>
                </a:solidFill>
                <a:latin typeface="Palatino Linotype" panose="02040502050505030304" pitchFamily="18" charset="0"/>
              </a:rPr>
              <a:t>Notification No. 35/2020-CT, dated 03.04.2020</a:t>
            </a:r>
            <a:r>
              <a:rPr lang="en-US" sz="2800" b="1" dirty="0" smtClean="0">
                <a:solidFill>
                  <a:srgbClr val="FFFF00"/>
                </a:solidFill>
                <a:latin typeface="Palatino Linotype" panose="02040502050505030304" pitchFamily="18" charset="0"/>
              </a:rPr>
              <a:t>.</a:t>
            </a:r>
          </a:p>
          <a:p>
            <a:pPr algn="just"/>
            <a:endParaRPr lang="en-US" sz="2400" b="1" dirty="0">
              <a:solidFill>
                <a:schemeClr val="tx1">
                  <a:lumMod val="85000"/>
                </a:schemeClr>
              </a:solidFill>
              <a:latin typeface="Palantino Linotype"/>
            </a:endParaRPr>
          </a:p>
          <a:p>
            <a:pPr lvl="1" algn="just"/>
            <a:endParaRPr lang="en-IN" sz="3800" b="1" dirty="0"/>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26</a:t>
            </a:fld>
            <a:endParaRPr lang="en-US" b="1" dirty="0">
              <a:latin typeface="Palatino Linotype" panose="02040502050505030304" pitchFamily="18" charset="0"/>
            </a:endParaRPr>
          </a:p>
        </p:txBody>
      </p:sp>
    </p:spTree>
    <p:extLst>
      <p:ext uri="{BB962C8B-B14F-4D97-AF65-F5344CB8AC3E}">
        <p14:creationId xmlns:p14="http://schemas.microsoft.com/office/powerpoint/2010/main" val="116936322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7983" y="358665"/>
            <a:ext cx="9597258" cy="787404"/>
          </a:xfrm>
        </p:spPr>
        <p:txBody>
          <a:bodyPr>
            <a:noAutofit/>
          </a:bodyPr>
          <a:lstStyle/>
          <a:p>
            <a:pPr algn="ctr"/>
            <a:r>
              <a:rPr lang="en-US" sz="4000" b="1" dirty="0">
                <a:solidFill>
                  <a:schemeClr val="tx1">
                    <a:lumMod val="95000"/>
                  </a:schemeClr>
                </a:solidFill>
                <a:latin typeface="Palatino Linotype" panose="02040502050505030304" pitchFamily="18" charset="0"/>
              </a:rPr>
              <a:t>LEGACY LAWS &amp; SABKA VISHWAS…</a:t>
            </a:r>
            <a:endParaRPr lang="en-IN" sz="4000" dirty="0">
              <a:solidFill>
                <a:schemeClr val="tx1">
                  <a:lumMod val="95000"/>
                </a:schemeClr>
              </a:solidFill>
            </a:endParaRPr>
          </a:p>
        </p:txBody>
      </p:sp>
      <p:sp>
        <p:nvSpPr>
          <p:cNvPr id="4" name="Text Placeholder 3"/>
          <p:cNvSpPr>
            <a:spLocks noGrp="1"/>
          </p:cNvSpPr>
          <p:nvPr>
            <p:ph type="body" sz="half" idx="2"/>
          </p:nvPr>
        </p:nvSpPr>
        <p:spPr>
          <a:xfrm>
            <a:off x="1139189" y="1753914"/>
            <a:ext cx="5084979" cy="4430111"/>
          </a:xfrm>
        </p:spPr>
        <p:txBody>
          <a:bodyPr>
            <a:noAutofit/>
          </a:bodyPr>
          <a:lstStyle/>
          <a:p>
            <a:pPr marL="342900" indent="-342900" algn="just">
              <a:buFont typeface="Arial" panose="020B0604020202020204" pitchFamily="34" charset="0"/>
              <a:buChar char="•"/>
            </a:pPr>
            <a:r>
              <a:rPr lang="en-US" sz="2000" b="1" dirty="0">
                <a:solidFill>
                  <a:schemeClr val="tx1">
                    <a:lumMod val="75000"/>
                  </a:schemeClr>
                </a:solidFill>
                <a:latin typeface="Palatino Linotype" panose="02040502050505030304" pitchFamily="18" charset="0"/>
              </a:rPr>
              <a:t>If the due date for filing  appeal/reply, issuance of </a:t>
            </a:r>
            <a:r>
              <a:rPr lang="en-US" sz="2000" b="1" dirty="0" smtClean="0">
                <a:solidFill>
                  <a:schemeClr val="tx1">
                    <a:lumMod val="75000"/>
                  </a:schemeClr>
                </a:solidFill>
                <a:latin typeface="Palatino Linotype" panose="02040502050505030304" pitchFamily="18" charset="0"/>
              </a:rPr>
              <a:t>notice / order </a:t>
            </a:r>
            <a:r>
              <a:rPr lang="en-US" sz="2000" b="1" dirty="0">
                <a:solidFill>
                  <a:schemeClr val="tx1">
                    <a:lumMod val="75000"/>
                  </a:schemeClr>
                </a:solidFill>
                <a:latin typeface="Palatino Linotype" panose="02040502050505030304" pitchFamily="18" charset="0"/>
              </a:rPr>
              <a:t>etc. falls between 20.03.2020 to 29.06.2020, the time limit is extended up to 30.06.2020 under Central Excise Act, 1944, Customs Act, 1962, Customs Tariff Act, 1975 and Finance Act, 1994</a:t>
            </a:r>
            <a:r>
              <a:rPr lang="en-US" sz="2000" b="1" dirty="0" smtClean="0">
                <a:solidFill>
                  <a:schemeClr val="tx1">
                    <a:lumMod val="75000"/>
                  </a:schemeClr>
                </a:solidFill>
                <a:latin typeface="Palatino Linotype" panose="02040502050505030304" pitchFamily="18" charset="0"/>
              </a:rPr>
              <a:t>.</a:t>
            </a:r>
          </a:p>
          <a:p>
            <a:pPr algn="just"/>
            <a:endParaRPr lang="en-US" sz="2000" b="1" dirty="0" smtClean="0">
              <a:solidFill>
                <a:schemeClr val="tx1">
                  <a:lumMod val="75000"/>
                </a:schemeClr>
              </a:solidFill>
              <a:latin typeface="Palatino Linotype" panose="02040502050505030304" pitchFamily="18" charset="0"/>
            </a:endParaRPr>
          </a:p>
          <a:p>
            <a:pPr marL="342900" indent="-342900" algn="just">
              <a:buFont typeface="Arial" panose="020B0604020202020204" pitchFamily="34" charset="0"/>
              <a:buChar char="•"/>
            </a:pPr>
            <a:r>
              <a:rPr lang="en-US" sz="2000" b="1" dirty="0">
                <a:solidFill>
                  <a:schemeClr val="tx1">
                    <a:lumMod val="75000"/>
                  </a:schemeClr>
                </a:solidFill>
                <a:latin typeface="Palatino Linotype" panose="02040502050505030304" pitchFamily="18" charset="0"/>
              </a:rPr>
              <a:t>The due date for making the payment under </a:t>
            </a:r>
            <a:r>
              <a:rPr lang="en-US" sz="2000" b="1" dirty="0" err="1">
                <a:solidFill>
                  <a:schemeClr val="tx1">
                    <a:lumMod val="75000"/>
                  </a:schemeClr>
                </a:solidFill>
                <a:latin typeface="Palatino Linotype" panose="02040502050505030304" pitchFamily="18" charset="0"/>
              </a:rPr>
              <a:t>Sabka</a:t>
            </a:r>
            <a:r>
              <a:rPr lang="en-US" sz="2000" b="1" dirty="0">
                <a:solidFill>
                  <a:schemeClr val="tx1">
                    <a:lumMod val="75000"/>
                  </a:schemeClr>
                </a:solidFill>
                <a:latin typeface="Palatino Linotype" panose="02040502050505030304" pitchFamily="18" charset="0"/>
              </a:rPr>
              <a:t> </a:t>
            </a:r>
            <a:r>
              <a:rPr lang="en-US" sz="2000" b="1" dirty="0" err="1">
                <a:solidFill>
                  <a:schemeClr val="tx1">
                    <a:lumMod val="75000"/>
                  </a:schemeClr>
                </a:solidFill>
                <a:latin typeface="Palatino Linotype" panose="02040502050505030304" pitchFamily="18" charset="0"/>
              </a:rPr>
              <a:t>Vishwas</a:t>
            </a:r>
            <a:r>
              <a:rPr lang="en-US" sz="2000" b="1" dirty="0">
                <a:solidFill>
                  <a:schemeClr val="tx1">
                    <a:lumMod val="75000"/>
                  </a:schemeClr>
                </a:solidFill>
                <a:latin typeface="Palatino Linotype" panose="02040502050505030304" pitchFamily="18" charset="0"/>
              </a:rPr>
              <a:t> after the </a:t>
            </a:r>
            <a:r>
              <a:rPr lang="en-US" sz="2000" b="1" dirty="0" smtClean="0">
                <a:solidFill>
                  <a:schemeClr val="tx1">
                    <a:lumMod val="75000"/>
                  </a:schemeClr>
                </a:solidFill>
                <a:latin typeface="Palatino Linotype" panose="02040502050505030304" pitchFamily="18" charset="0"/>
              </a:rPr>
              <a:t>issuance </a:t>
            </a:r>
            <a:r>
              <a:rPr lang="en-US" sz="2000" b="1" dirty="0">
                <a:solidFill>
                  <a:schemeClr val="tx1">
                    <a:lumMod val="75000"/>
                  </a:schemeClr>
                </a:solidFill>
                <a:latin typeface="Palatino Linotype" panose="02040502050505030304" pitchFamily="18" charset="0"/>
              </a:rPr>
              <a:t>of SVLDRS-3, is extended </a:t>
            </a:r>
            <a:r>
              <a:rPr lang="en-US" sz="2000" b="1" dirty="0" err="1">
                <a:solidFill>
                  <a:schemeClr val="tx1">
                    <a:lumMod val="75000"/>
                  </a:schemeClr>
                </a:solidFill>
                <a:latin typeface="Palatino Linotype" panose="02040502050505030304" pitchFamily="18" charset="0"/>
              </a:rPr>
              <a:t>upto</a:t>
            </a:r>
            <a:r>
              <a:rPr lang="en-US" sz="2000" b="1" dirty="0">
                <a:solidFill>
                  <a:schemeClr val="tx1">
                    <a:lumMod val="75000"/>
                  </a:schemeClr>
                </a:solidFill>
                <a:latin typeface="Palatino Linotype" panose="02040502050505030304" pitchFamily="18" charset="0"/>
              </a:rPr>
              <a:t> 30.06.2020</a:t>
            </a:r>
            <a:r>
              <a:rPr lang="en-US" sz="2000" b="1" dirty="0" smtClean="0">
                <a:solidFill>
                  <a:schemeClr val="tx1">
                    <a:lumMod val="75000"/>
                  </a:schemeClr>
                </a:solidFill>
                <a:latin typeface="Palatino Linotype" panose="02040502050505030304" pitchFamily="18" charset="0"/>
              </a:rPr>
              <a:t>.</a:t>
            </a:r>
            <a:endParaRPr lang="en-IN" sz="2000" b="1" dirty="0">
              <a:solidFill>
                <a:schemeClr val="tx1">
                  <a:lumMod val="75000"/>
                </a:schemeClr>
              </a:solidFill>
              <a:latin typeface="Palatino Linotype" panose="02040502050505030304" pitchFamily="18" charset="0"/>
            </a:endParaRPr>
          </a:p>
        </p:txBody>
      </p:sp>
      <p:sp>
        <p:nvSpPr>
          <p:cNvPr id="5" name="Slide Number Placeholder 4"/>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27</a:t>
            </a:fld>
            <a:endParaRPr lang="en-US" b="1" dirty="0">
              <a:latin typeface="Palatino Linotype" panose="02040502050505030304" pitchFamily="18" charset="0"/>
            </a:endParaRPr>
          </a:p>
        </p:txBody>
      </p:sp>
      <p:pic>
        <p:nvPicPr>
          <p:cNvPr id="6146" name="Picture 2" descr="C:\Users\Nitin\Downloads\WhatsApp Image 2020-06-25 at 12.44.39 PM.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9450" y="1821972"/>
            <a:ext cx="4362450" cy="45321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02962"/>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10054458" cy="1400530"/>
          </a:xfrm>
        </p:spPr>
        <p:txBody>
          <a:bodyPr/>
          <a:lstStyle/>
          <a:p>
            <a:pPr algn="ctr"/>
            <a:r>
              <a:rPr lang="en-US" b="1" dirty="0" smtClean="0">
                <a:solidFill>
                  <a:schemeClr val="tx1">
                    <a:lumMod val="95000"/>
                  </a:schemeClr>
                </a:solidFill>
                <a:latin typeface="Palatino Linotype" panose="02040502050505030304" pitchFamily="18" charset="0"/>
              </a:rPr>
              <a:t>E – WAY BILLS VALIDITY…</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1532" y="1761798"/>
            <a:ext cx="11110748" cy="4725712"/>
          </a:xfrm>
        </p:spPr>
        <p:txBody>
          <a:bodyPr>
            <a:normAutofit/>
          </a:bodyPr>
          <a:lstStyle/>
          <a:p>
            <a:pPr marL="0" indent="0" algn="just">
              <a:buNone/>
            </a:pPr>
            <a:endParaRPr lang="en-US" sz="2400" b="1" dirty="0">
              <a:solidFill>
                <a:schemeClr val="tx1">
                  <a:lumMod val="85000"/>
                </a:schemeClr>
              </a:solidFill>
              <a:latin typeface="Palantino Linotype"/>
            </a:endParaRPr>
          </a:p>
          <a:p>
            <a:pPr lvl="1" algn="just"/>
            <a:r>
              <a:rPr lang="en-US" sz="3200" b="1" dirty="0" smtClean="0">
                <a:solidFill>
                  <a:schemeClr val="tx1">
                    <a:lumMod val="75000"/>
                  </a:schemeClr>
                </a:solidFill>
                <a:latin typeface="Palatino Linotype" panose="02040502050505030304" pitchFamily="18" charset="0"/>
              </a:rPr>
              <a:t>E-way </a:t>
            </a:r>
            <a:r>
              <a:rPr lang="en-US" sz="3200" b="1" dirty="0">
                <a:solidFill>
                  <a:schemeClr val="tx1">
                    <a:lumMod val="75000"/>
                  </a:schemeClr>
                </a:solidFill>
                <a:latin typeface="Palatino Linotype" panose="02040502050505030304" pitchFamily="18" charset="0"/>
              </a:rPr>
              <a:t>bill generated on or before 24</a:t>
            </a:r>
            <a:r>
              <a:rPr lang="en-US" sz="3200" b="1" baseline="30000" dirty="0">
                <a:solidFill>
                  <a:schemeClr val="tx1">
                    <a:lumMod val="75000"/>
                  </a:schemeClr>
                </a:solidFill>
                <a:latin typeface="Palatino Linotype" panose="02040502050505030304" pitchFamily="18" charset="0"/>
              </a:rPr>
              <a:t>th</a:t>
            </a:r>
            <a:r>
              <a:rPr lang="en-US" sz="3200" b="1" dirty="0">
                <a:solidFill>
                  <a:schemeClr val="tx1">
                    <a:lumMod val="75000"/>
                  </a:schemeClr>
                </a:solidFill>
                <a:latin typeface="Palatino Linotype" panose="02040502050505030304" pitchFamily="18" charset="0"/>
              </a:rPr>
              <a:t> March 2020, period of validity expired on or after 20</a:t>
            </a:r>
            <a:r>
              <a:rPr lang="en-US" sz="3200" b="1" baseline="30000" dirty="0">
                <a:solidFill>
                  <a:schemeClr val="tx1">
                    <a:lumMod val="75000"/>
                  </a:schemeClr>
                </a:solidFill>
                <a:latin typeface="Palatino Linotype" panose="02040502050505030304" pitchFamily="18" charset="0"/>
              </a:rPr>
              <a:t>th</a:t>
            </a:r>
            <a:r>
              <a:rPr lang="en-US" sz="3200" b="1" dirty="0">
                <a:solidFill>
                  <a:schemeClr val="tx1">
                    <a:lumMod val="75000"/>
                  </a:schemeClr>
                </a:solidFill>
                <a:latin typeface="Palatino Linotype" panose="02040502050505030304" pitchFamily="18" charset="0"/>
              </a:rPr>
              <a:t> March, 2020, the validity period of such e-way has been extended till the 30</a:t>
            </a:r>
            <a:r>
              <a:rPr lang="en-US" sz="3200" b="1" baseline="30000" dirty="0">
                <a:solidFill>
                  <a:schemeClr val="tx1">
                    <a:lumMod val="75000"/>
                  </a:schemeClr>
                </a:solidFill>
                <a:latin typeface="Palatino Linotype" panose="02040502050505030304" pitchFamily="18" charset="0"/>
              </a:rPr>
              <a:t>th</a:t>
            </a:r>
            <a:r>
              <a:rPr lang="en-US" sz="3200" b="1" dirty="0">
                <a:solidFill>
                  <a:schemeClr val="tx1">
                    <a:lumMod val="75000"/>
                  </a:schemeClr>
                </a:solidFill>
                <a:latin typeface="Palatino Linotype" panose="02040502050505030304" pitchFamily="18" charset="0"/>
              </a:rPr>
              <a:t> June 2020 in terms of Notification No.47/2020 Central Tax dated 09.06.2020.</a:t>
            </a:r>
            <a:endParaRPr lang="en-IN" sz="3200" b="1" dirty="0">
              <a:solidFill>
                <a:schemeClr val="tx1">
                  <a:lumMod val="75000"/>
                </a:schemeClr>
              </a:solidFill>
              <a:latin typeface="Palatino Linotype" panose="02040502050505030304" pitchFamily="18" charset="0"/>
            </a:endParaRPr>
          </a:p>
          <a:p>
            <a:pPr lvl="1" algn="just"/>
            <a:endParaRPr lang="en-IN" sz="3800" b="1" dirty="0"/>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28</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725967200"/>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10054458" cy="1400530"/>
          </a:xfrm>
        </p:spPr>
        <p:txBody>
          <a:bodyPr/>
          <a:lstStyle/>
          <a:p>
            <a:pPr algn="ctr"/>
            <a:r>
              <a:rPr lang="en-US" b="1" dirty="0" smtClean="0">
                <a:solidFill>
                  <a:schemeClr val="tx1">
                    <a:lumMod val="95000"/>
                  </a:schemeClr>
                </a:solidFill>
                <a:latin typeface="Palatino Linotype" panose="02040502050505030304" pitchFamily="18" charset="0"/>
              </a:rPr>
              <a:t>REFUNDS</a:t>
            </a:r>
            <a:endParaRPr lang="en-IN" b="1" dirty="0">
              <a:solidFill>
                <a:schemeClr val="tx1">
                  <a:lumMod val="95000"/>
                </a:schemeClr>
              </a:solidFill>
              <a:latin typeface="Palantino Linotype"/>
            </a:endParaRPr>
          </a:p>
        </p:txBody>
      </p:sp>
      <p:sp>
        <p:nvSpPr>
          <p:cNvPr id="3" name="Content Placeholder 2"/>
          <p:cNvSpPr>
            <a:spLocks noGrp="1"/>
          </p:cNvSpPr>
          <p:nvPr>
            <p:ph idx="1"/>
          </p:nvPr>
        </p:nvSpPr>
        <p:spPr>
          <a:xfrm>
            <a:off x="31532" y="1761798"/>
            <a:ext cx="11110748" cy="4725712"/>
          </a:xfrm>
        </p:spPr>
        <p:txBody>
          <a:bodyPr>
            <a:normAutofit/>
          </a:bodyPr>
          <a:lstStyle/>
          <a:p>
            <a:pPr lvl="1" algn="just">
              <a:buFont typeface="Wingdings" panose="05000000000000000000" pitchFamily="2" charset="2"/>
              <a:buChar char="Ø"/>
            </a:pPr>
            <a:r>
              <a:rPr lang="en-IN" sz="2000" b="1" dirty="0" smtClean="0">
                <a:solidFill>
                  <a:schemeClr val="tx1">
                    <a:lumMod val="75000"/>
                  </a:schemeClr>
                </a:solidFill>
                <a:latin typeface="Palatino Linotype" panose="02040502050505030304" pitchFamily="18" charset="0"/>
              </a:rPr>
              <a:t>Where </a:t>
            </a:r>
            <a:r>
              <a:rPr lang="en-IN" sz="2000" b="1" dirty="0">
                <a:solidFill>
                  <a:schemeClr val="tx1">
                    <a:lumMod val="75000"/>
                  </a:schemeClr>
                </a:solidFill>
                <a:latin typeface="Palatino Linotype" panose="02040502050505030304" pitchFamily="18" charset="0"/>
              </a:rPr>
              <a:t>the due date for filing refund, falls between “20.03.2020 to 29.06.2020“, the due date has been extended till 30.06.2020. -</a:t>
            </a:r>
            <a:r>
              <a:rPr lang="en-US" sz="2000" b="1" dirty="0">
                <a:solidFill>
                  <a:schemeClr val="tx1">
                    <a:lumMod val="75000"/>
                  </a:schemeClr>
                </a:solidFill>
                <a:latin typeface="Palatino Linotype" panose="02040502050505030304" pitchFamily="18" charset="0"/>
              </a:rPr>
              <a:t>Notification No. 35/2020-CT dated </a:t>
            </a:r>
            <a:r>
              <a:rPr lang="en-US" sz="2000" b="1" dirty="0" smtClean="0">
                <a:solidFill>
                  <a:schemeClr val="tx1">
                    <a:lumMod val="75000"/>
                  </a:schemeClr>
                </a:solidFill>
                <a:latin typeface="Palatino Linotype" panose="02040502050505030304" pitchFamily="18" charset="0"/>
              </a:rPr>
              <a:t>03.04.2020.</a:t>
            </a:r>
          </a:p>
          <a:p>
            <a:pPr marL="457200" lvl="1" indent="0" algn="just">
              <a:buNone/>
            </a:pPr>
            <a:endParaRPr lang="en-US" sz="2000" b="1" dirty="0" smtClean="0">
              <a:solidFill>
                <a:schemeClr val="tx1">
                  <a:lumMod val="75000"/>
                </a:schemeClr>
              </a:solidFill>
              <a:latin typeface="Palatino Linotype" panose="02040502050505030304" pitchFamily="18" charset="0"/>
            </a:endParaRPr>
          </a:p>
          <a:p>
            <a:pPr lvl="1" algn="just">
              <a:buFont typeface="Wingdings" panose="05000000000000000000" pitchFamily="2" charset="2"/>
              <a:buChar char="Ø"/>
            </a:pPr>
            <a:r>
              <a:rPr lang="en-IN" b="1" dirty="0" smtClean="0">
                <a:solidFill>
                  <a:schemeClr val="tx1">
                    <a:lumMod val="75000"/>
                  </a:schemeClr>
                </a:solidFill>
                <a:latin typeface="Palatino Linotype" panose="02040502050505030304" pitchFamily="18" charset="0"/>
              </a:rPr>
              <a:t>In </a:t>
            </a:r>
            <a:r>
              <a:rPr lang="en-IN" b="1" dirty="0">
                <a:solidFill>
                  <a:schemeClr val="tx1">
                    <a:lumMod val="75000"/>
                  </a:schemeClr>
                </a:solidFill>
                <a:latin typeface="Palatino Linotype" panose="02040502050505030304" pitchFamily="18" charset="0"/>
              </a:rPr>
              <a:t>case of refund of tax on account of exports, the refund is given by considering the ITC reflecting in GSTR 2A. While the due date for filing GSTR 1 for the period from February 2020 to May 2020, have been deferred, this condition of matching of GSTR-2A for claiming export refund should also be deferred for the refund applied for the period of February </a:t>
            </a:r>
            <a:r>
              <a:rPr lang="en-IN" b="1" dirty="0" smtClean="0">
                <a:solidFill>
                  <a:schemeClr val="tx1">
                    <a:lumMod val="75000"/>
                  </a:schemeClr>
                </a:solidFill>
                <a:latin typeface="Palatino Linotype" panose="02040502050505030304" pitchFamily="18" charset="0"/>
              </a:rPr>
              <a:t>2020 to </a:t>
            </a:r>
            <a:r>
              <a:rPr lang="en-IN" b="1" dirty="0">
                <a:solidFill>
                  <a:schemeClr val="tx1">
                    <a:lumMod val="75000"/>
                  </a:schemeClr>
                </a:solidFill>
                <a:latin typeface="Palatino Linotype" panose="02040502050505030304" pitchFamily="18" charset="0"/>
              </a:rPr>
              <a:t>May 2020.  Further, the Rule 36(4) month on month adjustment has been relaxed till the return period of August </a:t>
            </a:r>
            <a:r>
              <a:rPr lang="en-IN" b="1" dirty="0" smtClean="0">
                <a:solidFill>
                  <a:schemeClr val="tx1">
                    <a:lumMod val="75000"/>
                  </a:schemeClr>
                </a:solidFill>
                <a:latin typeface="Palatino Linotype" panose="02040502050505030304" pitchFamily="18" charset="0"/>
              </a:rPr>
              <a:t>2020.</a:t>
            </a:r>
          </a:p>
          <a:p>
            <a:pPr marL="457200" lvl="1" indent="0" algn="just">
              <a:buNone/>
            </a:pPr>
            <a:endParaRPr lang="en-IN" b="1" dirty="0" smtClean="0">
              <a:solidFill>
                <a:schemeClr val="tx1">
                  <a:lumMod val="75000"/>
                </a:schemeClr>
              </a:solidFill>
              <a:latin typeface="Palatino Linotype" panose="02040502050505030304" pitchFamily="18" charset="0"/>
            </a:endParaRPr>
          </a:p>
          <a:p>
            <a:pPr lvl="1" algn="just">
              <a:buFont typeface="Wingdings" panose="05000000000000000000" pitchFamily="2" charset="2"/>
              <a:buChar char="Ø"/>
            </a:pPr>
            <a:r>
              <a:rPr lang="en-US" b="1" dirty="0" smtClean="0">
                <a:solidFill>
                  <a:schemeClr val="tx1">
                    <a:lumMod val="75000"/>
                  </a:schemeClr>
                </a:solidFill>
                <a:latin typeface="Palatino Linotype" panose="02040502050505030304" pitchFamily="18" charset="0"/>
              </a:rPr>
              <a:t>An </a:t>
            </a:r>
            <a:r>
              <a:rPr lang="en-US" b="1" dirty="0">
                <a:solidFill>
                  <a:schemeClr val="tx1">
                    <a:lumMod val="75000"/>
                  </a:schemeClr>
                </a:solidFill>
                <a:latin typeface="Palatino Linotype" panose="02040502050505030304" pitchFamily="18" charset="0"/>
              </a:rPr>
              <a:t>endorsement needs to be obtained by the SEZ unit/developer where the specified officer endorses that the SEZ has received the supply for </a:t>
            </a:r>
            <a:r>
              <a:rPr lang="en-US" b="1" dirty="0" err="1">
                <a:solidFill>
                  <a:schemeClr val="tx1">
                    <a:lumMod val="75000"/>
                  </a:schemeClr>
                </a:solidFill>
                <a:latin typeface="Palatino Linotype" panose="02040502050505030304" pitchFamily="18" charset="0"/>
              </a:rPr>
              <a:t>authorised</a:t>
            </a:r>
            <a:r>
              <a:rPr lang="en-US" b="1" dirty="0">
                <a:solidFill>
                  <a:schemeClr val="tx1">
                    <a:lumMod val="75000"/>
                  </a:schemeClr>
                </a:solidFill>
                <a:latin typeface="Palatino Linotype" panose="02040502050505030304" pitchFamily="18" charset="0"/>
              </a:rPr>
              <a:t> operations. Only then the supplier to the SEZ can claim refund. Due to the present situation amid the Covid-19, relaxation in compliance of the said rule is to be required -  second proviso to Rule 89(1).</a:t>
            </a:r>
            <a:endParaRPr lang="en-IN" b="1" dirty="0">
              <a:solidFill>
                <a:schemeClr val="tx1">
                  <a:lumMod val="75000"/>
                </a:schemeClr>
              </a:solidFill>
              <a:latin typeface="Palatino Linotype" panose="02040502050505030304" pitchFamily="18" charset="0"/>
            </a:endParaRPr>
          </a:p>
          <a:p>
            <a:pPr lvl="1" algn="just"/>
            <a:endParaRPr lang="en-IN" sz="3200" b="1" dirty="0">
              <a:solidFill>
                <a:schemeClr val="tx1">
                  <a:lumMod val="8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29</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74363101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BRAND EQUITY TREATIES LIMITED</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2053460"/>
            <a:ext cx="10728433" cy="4725712"/>
          </a:xfrm>
        </p:spPr>
        <p:txBody>
          <a:bodyPr>
            <a:normAutofit/>
          </a:bodyPr>
          <a:lstStyle/>
          <a:p>
            <a:pPr lvl="1" algn="just"/>
            <a:r>
              <a:rPr lang="en-US" sz="2200" b="1" dirty="0" smtClean="0">
                <a:solidFill>
                  <a:schemeClr val="tx1">
                    <a:lumMod val="75000"/>
                  </a:schemeClr>
                </a:solidFill>
                <a:latin typeface="Palatino Linotype" panose="02040502050505030304" pitchFamily="18" charset="0"/>
              </a:rPr>
              <a:t>BETL was </a:t>
            </a:r>
            <a:r>
              <a:rPr lang="en-US" sz="2200" b="1" dirty="0">
                <a:solidFill>
                  <a:schemeClr val="tx1">
                    <a:lumMod val="75000"/>
                  </a:schemeClr>
                </a:solidFill>
                <a:latin typeface="Palatino Linotype" panose="02040502050505030304" pitchFamily="18" charset="0"/>
              </a:rPr>
              <a:t>unable to file </a:t>
            </a:r>
            <a:r>
              <a:rPr lang="en-US" sz="2200" b="1" dirty="0" smtClean="0">
                <a:solidFill>
                  <a:schemeClr val="tx1">
                    <a:lumMod val="75000"/>
                  </a:schemeClr>
                </a:solidFill>
                <a:latin typeface="Palatino Linotype" panose="02040502050505030304" pitchFamily="18" charset="0"/>
              </a:rPr>
              <a:t>TRAN-1 </a:t>
            </a:r>
            <a:r>
              <a:rPr lang="en-US" sz="2200" b="1" dirty="0">
                <a:solidFill>
                  <a:schemeClr val="tx1">
                    <a:lumMod val="75000"/>
                  </a:schemeClr>
                </a:solidFill>
                <a:latin typeface="Palatino Linotype" panose="02040502050505030304" pitchFamily="18" charset="0"/>
              </a:rPr>
              <a:t>within the prescribed due </a:t>
            </a:r>
            <a:r>
              <a:rPr lang="en-US" sz="2200" b="1" dirty="0" smtClean="0">
                <a:solidFill>
                  <a:schemeClr val="tx1">
                    <a:lumMod val="75000"/>
                  </a:schemeClr>
                </a:solidFill>
                <a:latin typeface="Palatino Linotype" panose="02040502050505030304" pitchFamily="18" charset="0"/>
              </a:rPr>
              <a:t>date – Dec 2017.</a:t>
            </a:r>
          </a:p>
          <a:p>
            <a:pPr marL="0" indent="0" algn="just">
              <a:buNone/>
            </a:pPr>
            <a:endParaRPr lang="en-US" sz="24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In </a:t>
            </a:r>
            <a:r>
              <a:rPr lang="en-US" sz="2200" b="1" dirty="0">
                <a:solidFill>
                  <a:schemeClr val="tx1">
                    <a:lumMod val="75000"/>
                  </a:schemeClr>
                </a:solidFill>
                <a:latin typeface="Palatino Linotype" panose="02040502050505030304" pitchFamily="18" charset="0"/>
              </a:rPr>
              <a:t>absence of any time limit under CGST Act, time limit of three years (as prescribed under Limitation Act, 1963) from the appointed day </a:t>
            </a:r>
            <a:r>
              <a:rPr lang="en-US" sz="2200" b="1" dirty="0" smtClean="0">
                <a:solidFill>
                  <a:schemeClr val="tx1">
                    <a:lumMod val="75000"/>
                  </a:schemeClr>
                </a:solidFill>
                <a:latin typeface="Palatino Linotype" panose="02040502050505030304" pitchFamily="18" charset="0"/>
              </a:rPr>
              <a:t>(01.07.2017) has </a:t>
            </a:r>
            <a:r>
              <a:rPr lang="en-US" sz="2200" b="1" dirty="0">
                <a:solidFill>
                  <a:schemeClr val="tx1">
                    <a:lumMod val="75000"/>
                  </a:schemeClr>
                </a:solidFill>
                <a:latin typeface="Palatino Linotype" panose="02040502050505030304" pitchFamily="18" charset="0"/>
              </a:rPr>
              <a:t>to be construed as </a:t>
            </a:r>
            <a:r>
              <a:rPr lang="en-US" sz="2200" b="1" dirty="0" smtClean="0">
                <a:solidFill>
                  <a:schemeClr val="tx1">
                    <a:lumMod val="75000"/>
                  </a:schemeClr>
                </a:solidFill>
                <a:latin typeface="Palatino Linotype" panose="02040502050505030304" pitchFamily="18" charset="0"/>
              </a:rPr>
              <a:t>the time </a:t>
            </a:r>
            <a:r>
              <a:rPr lang="en-US" sz="2200" b="1" dirty="0">
                <a:solidFill>
                  <a:schemeClr val="tx1">
                    <a:lumMod val="75000"/>
                  </a:schemeClr>
                </a:solidFill>
                <a:latin typeface="Palatino Linotype" panose="02040502050505030304" pitchFamily="18" charset="0"/>
              </a:rPr>
              <a:t>limit for transitioning CENVAT credit into GST </a:t>
            </a:r>
            <a:r>
              <a:rPr lang="en-US" sz="2200" b="1" dirty="0" smtClean="0">
                <a:solidFill>
                  <a:schemeClr val="tx1">
                    <a:lumMod val="75000"/>
                  </a:schemeClr>
                </a:solidFill>
                <a:latin typeface="Palatino Linotype" panose="02040502050505030304" pitchFamily="18" charset="0"/>
              </a:rPr>
              <a:t>regime, by which, TRAN-1 was allowed to be filed till 30.06.2020.</a:t>
            </a:r>
          </a:p>
          <a:p>
            <a:pPr algn="just"/>
            <a:endParaRPr lang="en-US" sz="2400" b="1" dirty="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Sub-Rule (1A</a:t>
            </a:r>
            <a:r>
              <a:rPr lang="en-US" sz="2200" b="1" dirty="0">
                <a:solidFill>
                  <a:schemeClr val="tx1">
                    <a:lumMod val="75000"/>
                  </a:schemeClr>
                </a:solidFill>
                <a:latin typeface="Palatino Linotype" panose="02040502050505030304" pitchFamily="18" charset="0"/>
              </a:rPr>
              <a:t>) to Rule 117 is held to be </a:t>
            </a:r>
            <a:r>
              <a:rPr lang="en-US" sz="2200" b="1" i="1" dirty="0">
                <a:solidFill>
                  <a:schemeClr val="tx1">
                    <a:lumMod val="75000"/>
                  </a:schemeClr>
                </a:solidFill>
                <a:latin typeface="Palatino Linotype" panose="02040502050505030304" pitchFamily="18" charset="0"/>
              </a:rPr>
              <a:t>ultra vires</a:t>
            </a:r>
            <a:r>
              <a:rPr lang="en-US" sz="2200" b="1" dirty="0">
                <a:solidFill>
                  <a:schemeClr val="tx1">
                    <a:lumMod val="75000"/>
                  </a:schemeClr>
                </a:solidFill>
                <a:latin typeface="Palatino Linotype" panose="02040502050505030304" pitchFamily="18" charset="0"/>
              </a:rPr>
              <a:t> to Article 14 of the Constitution of </a:t>
            </a:r>
            <a:r>
              <a:rPr lang="en-US" sz="2200" b="1" dirty="0" smtClean="0">
                <a:solidFill>
                  <a:schemeClr val="tx1">
                    <a:lumMod val="75000"/>
                  </a:schemeClr>
                </a:solidFill>
                <a:latin typeface="Palatino Linotype" panose="02040502050505030304" pitchFamily="18" charset="0"/>
              </a:rPr>
              <a:t>India</a:t>
            </a:r>
            <a:r>
              <a:rPr lang="en-US" sz="2200" b="1" dirty="0">
                <a:solidFill>
                  <a:schemeClr val="tx1">
                    <a:lumMod val="75000"/>
                  </a:schemeClr>
                </a:solidFill>
                <a:latin typeface="Palatino Linotype" panose="02040502050505030304" pitchFamily="18" charset="0"/>
              </a:rPr>
              <a:t>.</a:t>
            </a:r>
            <a:endParaRPr lang="en-IN" sz="2200"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3</a:t>
            </a:fld>
            <a:endParaRPr lang="en-US" b="1" dirty="0">
              <a:latin typeface="Palatino Linotype" panose="02040502050505030304" pitchFamily="18" charset="0"/>
            </a:endParaRPr>
          </a:p>
        </p:txBody>
      </p:sp>
    </p:spTree>
    <p:extLst>
      <p:ext uri="{BB962C8B-B14F-4D97-AF65-F5344CB8AC3E}">
        <p14:creationId xmlns:p14="http://schemas.microsoft.com/office/powerpoint/2010/main" val="134654990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2253155"/>
          </a:xfrm>
        </p:spPr>
        <p:txBody>
          <a:bodyPr/>
          <a:lstStyle/>
          <a:p>
            <a:pPr algn="ctr"/>
            <a:r>
              <a:rPr lang="en-US" sz="6600" b="1" dirty="0" smtClean="0">
                <a:solidFill>
                  <a:schemeClr val="tx1">
                    <a:lumMod val="95000"/>
                  </a:schemeClr>
                </a:solidFill>
                <a:latin typeface="Palatino Linotype" panose="02040502050505030304" pitchFamily="18" charset="0"/>
              </a:rPr>
              <a:t>THANKS</a:t>
            </a:r>
            <a:endParaRPr lang="en-IN" sz="6600" b="1" dirty="0">
              <a:solidFill>
                <a:schemeClr val="tx1">
                  <a:lumMod val="95000"/>
                </a:schemeClr>
              </a:solidFill>
              <a:latin typeface="Palatino Linotype" panose="02040502050505030304" pitchFamily="18" charset="0"/>
            </a:endParaRPr>
          </a:p>
        </p:txBody>
      </p:sp>
      <p:sp>
        <p:nvSpPr>
          <p:cNvPr id="3" name="Subtitle 2"/>
          <p:cNvSpPr>
            <a:spLocks noGrp="1"/>
          </p:cNvSpPr>
          <p:nvPr>
            <p:ph type="subTitle" idx="1"/>
          </p:nvPr>
        </p:nvSpPr>
        <p:spPr>
          <a:xfrm>
            <a:off x="1154954" y="4777379"/>
            <a:ext cx="9435532" cy="1185927"/>
          </a:xfrm>
        </p:spPr>
        <p:txBody>
          <a:bodyPr>
            <a:noAutofit/>
          </a:bodyPr>
          <a:lstStyle/>
          <a:p>
            <a:pPr algn="ctr"/>
            <a:r>
              <a:rPr lang="en-US" sz="2400" b="1" dirty="0" smtClean="0">
                <a:solidFill>
                  <a:schemeClr val="tx1">
                    <a:lumMod val="85000"/>
                  </a:schemeClr>
                </a:solidFill>
                <a:latin typeface="Palatino Linotype" panose="02040502050505030304" pitchFamily="18" charset="0"/>
                <a:hlinkClick r:id="rId2"/>
              </a:rPr>
              <a:t>www.swamyassociates.com</a:t>
            </a:r>
            <a:endParaRPr lang="en-US" sz="2400" b="1" dirty="0" smtClean="0">
              <a:solidFill>
                <a:schemeClr val="tx1">
                  <a:lumMod val="85000"/>
                </a:schemeClr>
              </a:solidFill>
              <a:latin typeface="Palatino Linotype" panose="02040502050505030304" pitchFamily="18" charset="0"/>
            </a:endParaRPr>
          </a:p>
          <a:p>
            <a:pPr algn="ctr"/>
            <a:endParaRPr lang="en-US" sz="1400" b="1" dirty="0" smtClean="0">
              <a:solidFill>
                <a:schemeClr val="tx2"/>
              </a:solidFill>
              <a:latin typeface="Palatino Linotype" panose="02040502050505030304" pitchFamily="18" charset="0"/>
            </a:endParaRPr>
          </a:p>
          <a:p>
            <a:pPr algn="ctr"/>
            <a:r>
              <a:rPr lang="en-US" sz="1400" b="1" dirty="0" smtClean="0">
                <a:solidFill>
                  <a:schemeClr val="tx1">
                    <a:lumMod val="95000"/>
                  </a:schemeClr>
                </a:solidFill>
                <a:latin typeface="Palatino Linotype" panose="02040502050505030304" pitchFamily="18" charset="0"/>
              </a:rPr>
              <a:t>Chennai . Coimbatore . Madurai . Bengaluru . Hyderabad . Pune . Ahmedabad . NEW </a:t>
            </a:r>
            <a:r>
              <a:rPr lang="en-US" sz="1400" b="1" dirty="0" err="1" smtClean="0">
                <a:solidFill>
                  <a:schemeClr val="tx1">
                    <a:lumMod val="95000"/>
                  </a:schemeClr>
                </a:solidFill>
                <a:latin typeface="Palatino Linotype" panose="02040502050505030304" pitchFamily="18" charset="0"/>
              </a:rPr>
              <a:t>delhi</a:t>
            </a:r>
            <a:endParaRPr lang="en-IN" sz="1400" b="1" dirty="0">
              <a:solidFill>
                <a:schemeClr val="tx1">
                  <a:lumMod val="95000"/>
                </a:schemeClr>
              </a:solidFill>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30</a:t>
            </a:fld>
            <a:endParaRPr lang="en-US" b="1" dirty="0">
              <a:latin typeface="Palatino Linotype" panose="02040502050505030304" pitchFamily="18" charset="0"/>
            </a:endParaRPr>
          </a:p>
        </p:txBody>
      </p:sp>
    </p:spTree>
    <p:extLst>
      <p:ext uri="{BB962C8B-B14F-4D97-AF65-F5344CB8AC3E}">
        <p14:creationId xmlns:p14="http://schemas.microsoft.com/office/powerpoint/2010/main" val="60391746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SKH SHEET METAL COMPONENTS</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2053460"/>
            <a:ext cx="10728433" cy="4725712"/>
          </a:xfrm>
        </p:spPr>
        <p:txBody>
          <a:bodyPr>
            <a:normAutofit/>
          </a:bodyPr>
          <a:lstStyle/>
          <a:p>
            <a:pPr lvl="1" algn="just"/>
            <a:r>
              <a:rPr lang="en-US" sz="2200" b="1" dirty="0">
                <a:solidFill>
                  <a:schemeClr val="tx1">
                    <a:lumMod val="75000"/>
                  </a:schemeClr>
                </a:solidFill>
                <a:latin typeface="Palatino Linotype" panose="02040502050505030304" pitchFamily="18" charset="0"/>
              </a:rPr>
              <a:t> </a:t>
            </a:r>
            <a:r>
              <a:rPr lang="en-US" sz="2200" b="1" dirty="0" err="1" smtClean="0">
                <a:solidFill>
                  <a:schemeClr val="tx1">
                    <a:lumMod val="75000"/>
                  </a:schemeClr>
                </a:solidFill>
                <a:latin typeface="Palatino Linotype" panose="02040502050505030304" pitchFamily="18" charset="0"/>
              </a:rPr>
              <a:t>Govt</a:t>
            </a:r>
            <a:r>
              <a:rPr lang="en-US" sz="2200" b="1" dirty="0" smtClean="0">
                <a:solidFill>
                  <a:schemeClr val="tx1">
                    <a:lumMod val="75000"/>
                  </a:schemeClr>
                </a:solidFill>
                <a:latin typeface="Palatino Linotype" panose="02040502050505030304" pitchFamily="18" charset="0"/>
              </a:rPr>
              <a:t> amended Sec 140 of CGST Act retrospectively to overcome BETL ratio.</a:t>
            </a:r>
          </a:p>
          <a:p>
            <a:pPr marL="0" indent="0" algn="just">
              <a:buNone/>
            </a:pPr>
            <a:endParaRPr lang="en-US" sz="24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Delhi HC in </a:t>
            </a:r>
            <a:r>
              <a:rPr lang="en-US" sz="2200" b="1" dirty="0" smtClean="0">
                <a:solidFill>
                  <a:schemeClr val="tx1">
                    <a:lumMod val="75000"/>
                  </a:schemeClr>
                </a:solidFill>
                <a:latin typeface="Palatino Linotype" panose="02040502050505030304" pitchFamily="18" charset="0"/>
              </a:rPr>
              <a:t>SKH </a:t>
            </a:r>
            <a:r>
              <a:rPr lang="en-US" sz="2200" b="1" dirty="0" smtClean="0">
                <a:solidFill>
                  <a:schemeClr val="tx1">
                    <a:lumMod val="75000"/>
                  </a:schemeClr>
                </a:solidFill>
                <a:latin typeface="Palatino Linotype" panose="02040502050505030304" pitchFamily="18" charset="0"/>
              </a:rPr>
              <a:t>case maintained BETL ratio despite </a:t>
            </a:r>
            <a:r>
              <a:rPr lang="en-US" sz="2200" b="1" dirty="0" err="1" smtClean="0">
                <a:solidFill>
                  <a:schemeClr val="tx1">
                    <a:lumMod val="75000"/>
                  </a:schemeClr>
                </a:solidFill>
                <a:latin typeface="Palatino Linotype" panose="02040502050505030304" pitchFamily="18" charset="0"/>
              </a:rPr>
              <a:t>reto</a:t>
            </a:r>
            <a:r>
              <a:rPr lang="en-US" sz="2200" b="1" dirty="0" smtClean="0">
                <a:solidFill>
                  <a:schemeClr val="tx1">
                    <a:lumMod val="75000"/>
                  </a:schemeClr>
                </a:solidFill>
                <a:latin typeface="Palatino Linotype" panose="02040502050505030304" pitchFamily="18" charset="0"/>
              </a:rPr>
              <a:t>-amendment.</a:t>
            </a:r>
          </a:p>
          <a:p>
            <a:pPr lvl="1" algn="just"/>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HC also advised the </a:t>
            </a:r>
            <a:r>
              <a:rPr lang="en-US" sz="2200" b="1" dirty="0" err="1" smtClean="0">
                <a:solidFill>
                  <a:schemeClr val="tx1">
                    <a:lumMod val="75000"/>
                  </a:schemeClr>
                </a:solidFill>
                <a:latin typeface="Palatino Linotype" panose="02040502050505030304" pitchFamily="18" charset="0"/>
              </a:rPr>
              <a:t>Govt</a:t>
            </a:r>
            <a:r>
              <a:rPr lang="en-US" sz="2200" b="1" dirty="0" smtClean="0">
                <a:solidFill>
                  <a:schemeClr val="tx1">
                    <a:lumMod val="75000"/>
                  </a:schemeClr>
                </a:solidFill>
                <a:latin typeface="Palatino Linotype" panose="02040502050505030304" pitchFamily="18" charset="0"/>
              </a:rPr>
              <a:t> to </a:t>
            </a:r>
            <a:r>
              <a:rPr lang="en-US" sz="2200" b="1" dirty="0" err="1" smtClean="0">
                <a:solidFill>
                  <a:schemeClr val="tx1">
                    <a:lumMod val="75000"/>
                  </a:schemeClr>
                </a:solidFill>
                <a:latin typeface="Palatino Linotype" panose="02040502050505030304" pitchFamily="18" charset="0"/>
              </a:rPr>
              <a:t>publicise</a:t>
            </a:r>
            <a:r>
              <a:rPr lang="en-US" sz="2200" b="1" dirty="0" smtClean="0">
                <a:solidFill>
                  <a:schemeClr val="tx1">
                    <a:lumMod val="75000"/>
                  </a:schemeClr>
                </a:solidFill>
                <a:latin typeface="Palatino Linotype" panose="02040502050505030304" pitchFamily="18" charset="0"/>
              </a:rPr>
              <a:t> the decision and also open the portal to enable filing of TRAN-1.</a:t>
            </a:r>
          </a:p>
          <a:p>
            <a:pPr lvl="1" algn="just"/>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As expected the </a:t>
            </a:r>
            <a:r>
              <a:rPr lang="en-US" sz="2200" b="1" dirty="0" err="1" smtClean="0">
                <a:solidFill>
                  <a:schemeClr val="tx1">
                    <a:lumMod val="75000"/>
                  </a:schemeClr>
                </a:solidFill>
                <a:latin typeface="Palatino Linotype" panose="02040502050505030304" pitchFamily="18" charset="0"/>
              </a:rPr>
              <a:t>Govt</a:t>
            </a:r>
            <a:r>
              <a:rPr lang="en-US" sz="2200" b="1" dirty="0" smtClean="0">
                <a:solidFill>
                  <a:schemeClr val="tx1">
                    <a:lumMod val="75000"/>
                  </a:schemeClr>
                </a:solidFill>
                <a:latin typeface="Palatino Linotype" panose="02040502050505030304" pitchFamily="18" charset="0"/>
              </a:rPr>
              <a:t> appealed to the Hon’ble Supreme Court.</a:t>
            </a:r>
          </a:p>
          <a:p>
            <a:pPr lvl="1" algn="just"/>
            <a:endParaRPr lang="en-US" sz="2200" b="1" dirty="0">
              <a:solidFill>
                <a:schemeClr val="tx1">
                  <a:lumMod val="75000"/>
                </a:schemeClr>
              </a:solidFill>
              <a:latin typeface="Palatino Linotype" panose="02040502050505030304" pitchFamily="18" charset="0"/>
            </a:endParaRPr>
          </a:p>
          <a:p>
            <a:pPr lvl="1" algn="just"/>
            <a:r>
              <a:rPr lang="en-US" sz="2200" b="1" dirty="0" smtClean="0">
                <a:solidFill>
                  <a:srgbClr val="FF0000"/>
                </a:solidFill>
                <a:latin typeface="Palatino Linotype" panose="02040502050505030304" pitchFamily="18" charset="0"/>
              </a:rPr>
              <a:t>Hon’ble SC stayed the BETL judgement on 19.06.2020</a:t>
            </a:r>
          </a:p>
          <a:p>
            <a:pPr lvl="1" algn="just"/>
            <a:endParaRPr lang="en-US" sz="2200" b="1" dirty="0" smtClean="0">
              <a:solidFill>
                <a:schemeClr val="tx1">
                  <a:lumMod val="75000"/>
                </a:schemeClr>
              </a:solidFill>
              <a:latin typeface="Palatino Linotype" panose="02040502050505030304" pitchFamily="18" charset="0"/>
            </a:endParaRPr>
          </a:p>
          <a:p>
            <a:pPr algn="just"/>
            <a:endParaRPr lang="en-US" sz="2400" b="1" dirty="0">
              <a:solidFill>
                <a:schemeClr val="tx1">
                  <a:lumMod val="75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4</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409476148"/>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OTHER </a:t>
            </a:r>
            <a:r>
              <a:rPr lang="en-US" b="1" dirty="0">
                <a:solidFill>
                  <a:schemeClr val="tx1">
                    <a:lumMod val="95000"/>
                  </a:schemeClr>
                </a:solidFill>
                <a:latin typeface="Palatino Linotype" panose="02040502050505030304" pitchFamily="18" charset="0"/>
              </a:rPr>
              <a:t>HC </a:t>
            </a:r>
            <a:r>
              <a:rPr lang="en-US" b="1" dirty="0" smtClean="0">
                <a:solidFill>
                  <a:schemeClr val="tx1">
                    <a:lumMod val="95000"/>
                  </a:schemeClr>
                </a:solidFill>
                <a:latin typeface="Palatino Linotype" panose="02040502050505030304" pitchFamily="18" charset="0"/>
              </a:rPr>
              <a:t>/ AAR Rulings…</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1434662"/>
            <a:ext cx="10728433" cy="5344510"/>
          </a:xfrm>
        </p:spPr>
        <p:txBody>
          <a:bodyPr>
            <a:normAutofit fontScale="70000" lnSpcReduction="20000"/>
          </a:bodyPr>
          <a:lstStyle/>
          <a:p>
            <a:pPr lvl="1" algn="just"/>
            <a:r>
              <a:rPr lang="en-US" sz="2200" b="1" dirty="0" smtClean="0">
                <a:solidFill>
                  <a:schemeClr val="tx1">
                    <a:lumMod val="75000"/>
                  </a:schemeClr>
                </a:solidFill>
                <a:latin typeface="Palatino Linotype" panose="02040502050505030304" pitchFamily="18" charset="0"/>
              </a:rPr>
              <a:t>No IGST on inward Ocean Freight – </a:t>
            </a:r>
            <a:r>
              <a:rPr lang="en-US" sz="2200" b="1" dirty="0" err="1" smtClean="0">
                <a:solidFill>
                  <a:schemeClr val="tx1">
                    <a:lumMod val="75000"/>
                  </a:schemeClr>
                </a:solidFill>
                <a:latin typeface="Palatino Linotype" panose="02040502050505030304" pitchFamily="18" charset="0"/>
              </a:rPr>
              <a:t>Mohit</a:t>
            </a:r>
            <a:r>
              <a:rPr lang="en-US" sz="2200" b="1" dirty="0" smtClean="0">
                <a:solidFill>
                  <a:schemeClr val="tx1">
                    <a:lumMod val="75000"/>
                  </a:schemeClr>
                </a:solidFill>
                <a:latin typeface="Palatino Linotype" panose="02040502050505030304" pitchFamily="18" charset="0"/>
              </a:rPr>
              <a:t> Minerals – GUJ HC</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GST </a:t>
            </a:r>
            <a:r>
              <a:rPr lang="en-US" sz="2200" b="1" dirty="0" err="1" smtClean="0">
                <a:solidFill>
                  <a:schemeClr val="tx1">
                    <a:lumMod val="75000"/>
                  </a:schemeClr>
                </a:solidFill>
                <a:latin typeface="Palatino Linotype" panose="02040502050505030304" pitchFamily="18" charset="0"/>
              </a:rPr>
              <a:t>assessees</a:t>
            </a:r>
            <a:r>
              <a:rPr lang="en-US" sz="2200" b="1" dirty="0" smtClean="0">
                <a:solidFill>
                  <a:schemeClr val="tx1">
                    <a:lumMod val="75000"/>
                  </a:schemeClr>
                </a:solidFill>
                <a:latin typeface="Palatino Linotype" panose="02040502050505030304" pitchFamily="18" charset="0"/>
              </a:rPr>
              <a:t> can procure petro-products under Form C – RAMCO – MAD HC</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GSTR- 3B allowed to be amended – Bharti Airtel – DEL HC </a:t>
            </a:r>
            <a:r>
              <a:rPr lang="en-US" sz="2200" b="1" dirty="0" smtClean="0">
                <a:solidFill>
                  <a:srgbClr val="FFFF00"/>
                </a:solidFill>
                <a:latin typeface="Palatino Linotype" panose="02040502050505030304" pitchFamily="18" charset="0"/>
              </a:rPr>
              <a:t>*</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Sale of Developed Plot is service attracting GST – GUJ AAR</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Aggregate T/O to include exempted income, including interest, </a:t>
            </a:r>
            <a:r>
              <a:rPr lang="en-US" sz="2200" b="1" dirty="0" err="1" smtClean="0">
                <a:solidFill>
                  <a:schemeClr val="tx1">
                    <a:lumMod val="75000"/>
                  </a:schemeClr>
                </a:solidFill>
                <a:latin typeface="Palatino Linotype" panose="02040502050505030304" pitchFamily="18" charset="0"/>
              </a:rPr>
              <a:t>etc</a:t>
            </a:r>
            <a:r>
              <a:rPr lang="en-US" sz="2200" b="1" dirty="0" smtClean="0">
                <a:solidFill>
                  <a:schemeClr val="tx1">
                    <a:lumMod val="75000"/>
                  </a:schemeClr>
                </a:solidFill>
                <a:latin typeface="Palatino Linotype" panose="02040502050505030304" pitchFamily="18" charset="0"/>
              </a:rPr>
              <a:t> – GUJ AAR</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err="1" smtClean="0">
                <a:solidFill>
                  <a:schemeClr val="tx1">
                    <a:lumMod val="75000"/>
                  </a:schemeClr>
                </a:solidFill>
                <a:latin typeface="Palatino Linotype" panose="02040502050505030304" pitchFamily="18" charset="0"/>
              </a:rPr>
              <a:t>Parotta</a:t>
            </a:r>
            <a:r>
              <a:rPr lang="en-US" sz="2200" b="1" dirty="0" smtClean="0">
                <a:solidFill>
                  <a:schemeClr val="tx1">
                    <a:lumMod val="75000"/>
                  </a:schemeClr>
                </a:solidFill>
                <a:latin typeface="Palatino Linotype" panose="02040502050505030304" pitchFamily="18" charset="0"/>
              </a:rPr>
              <a:t> attracts 18% as its neither </a:t>
            </a:r>
            <a:r>
              <a:rPr lang="en-US" sz="2200" b="1" dirty="0" err="1" smtClean="0">
                <a:solidFill>
                  <a:schemeClr val="tx1">
                    <a:lumMod val="75000"/>
                  </a:schemeClr>
                </a:solidFill>
                <a:latin typeface="Palatino Linotype" panose="02040502050505030304" pitchFamily="18" charset="0"/>
              </a:rPr>
              <a:t>Chappathi</a:t>
            </a:r>
            <a:r>
              <a:rPr lang="en-US" sz="2200" b="1" dirty="0" smtClean="0">
                <a:solidFill>
                  <a:schemeClr val="tx1">
                    <a:lumMod val="75000"/>
                  </a:schemeClr>
                </a:solidFill>
                <a:latin typeface="Palatino Linotype" panose="02040502050505030304" pitchFamily="18" charset="0"/>
              </a:rPr>
              <a:t> nor Roti – KAR AAR</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Puffed gram / Fried gram exempt from GST – KAR AAR</a:t>
            </a:r>
          </a:p>
          <a:p>
            <a:pPr marL="457200" lvl="1" indent="0" algn="just">
              <a:buNone/>
            </a:pPr>
            <a:endParaRPr lang="en-US" sz="2200" b="1" dirty="0" smtClean="0">
              <a:solidFill>
                <a:schemeClr val="tx1">
                  <a:lumMod val="75000"/>
                </a:schemeClr>
              </a:solidFill>
              <a:latin typeface="Palatino Linotype" panose="02040502050505030304" pitchFamily="18" charset="0"/>
            </a:endParaRPr>
          </a:p>
          <a:p>
            <a:pPr lvl="1" algn="just"/>
            <a:r>
              <a:rPr lang="en-US" sz="2200" b="1" dirty="0" smtClean="0">
                <a:solidFill>
                  <a:schemeClr val="tx1">
                    <a:lumMod val="75000"/>
                  </a:schemeClr>
                </a:solidFill>
                <a:latin typeface="Palatino Linotype" panose="02040502050505030304" pitchFamily="18" charset="0"/>
              </a:rPr>
              <a:t>Overseas transactions are neither exempt nor export – GUJ AAR </a:t>
            </a:r>
            <a:r>
              <a:rPr lang="en-US" sz="2200" b="1" dirty="0" smtClean="0">
                <a:solidFill>
                  <a:srgbClr val="FFFF00"/>
                </a:solidFill>
                <a:latin typeface="Palatino Linotype" panose="02040502050505030304" pitchFamily="18" charset="0"/>
              </a:rPr>
              <a:t>**</a:t>
            </a:r>
          </a:p>
          <a:p>
            <a:pPr marL="457200" lvl="1" indent="0" algn="just">
              <a:buNone/>
            </a:pPr>
            <a:r>
              <a:rPr lang="en-US" sz="2200" b="1" dirty="0" smtClean="0">
                <a:solidFill>
                  <a:srgbClr val="FFFF00"/>
                </a:solidFill>
                <a:latin typeface="Palatino Linotype" panose="02040502050505030304" pitchFamily="18" charset="0"/>
              </a:rPr>
              <a:t>		</a:t>
            </a:r>
            <a:r>
              <a:rPr lang="en-US" sz="1500" b="1" dirty="0" smtClean="0">
                <a:solidFill>
                  <a:srgbClr val="FFFF00"/>
                </a:solidFill>
                <a:latin typeface="Palatino Linotype" panose="02040502050505030304" pitchFamily="18" charset="0"/>
              </a:rPr>
              <a:t>* case-to-case basis </a:t>
            </a:r>
          </a:p>
          <a:p>
            <a:pPr marL="457200" lvl="1" indent="0" algn="just">
              <a:buNone/>
            </a:pPr>
            <a:r>
              <a:rPr lang="en-US" sz="1500" b="1" dirty="0" smtClean="0">
                <a:solidFill>
                  <a:srgbClr val="FFFF00"/>
                </a:solidFill>
                <a:latin typeface="Palatino Linotype" panose="02040502050505030304" pitchFamily="18" charset="0"/>
              </a:rPr>
              <a:t>		** Amendment to </a:t>
            </a:r>
            <a:r>
              <a:rPr lang="en-US" sz="1500" b="1" dirty="0" err="1" smtClean="0">
                <a:solidFill>
                  <a:srgbClr val="FFFF00"/>
                </a:solidFill>
                <a:latin typeface="Palatino Linotype" panose="02040502050505030304" pitchFamily="18" charset="0"/>
              </a:rPr>
              <a:t>Sch</a:t>
            </a:r>
            <a:r>
              <a:rPr lang="en-US" sz="1500" b="1" dirty="0" smtClean="0">
                <a:solidFill>
                  <a:srgbClr val="FFFF00"/>
                </a:solidFill>
                <a:latin typeface="Palatino Linotype" panose="02040502050505030304" pitchFamily="18" charset="0"/>
              </a:rPr>
              <a:t> III given a complete go-by </a:t>
            </a:r>
          </a:p>
          <a:p>
            <a:pPr marL="457200" lvl="1" indent="0" algn="just">
              <a:buNone/>
            </a:pPr>
            <a:endParaRPr lang="en-US" sz="2200" b="1" dirty="0" smtClean="0">
              <a:solidFill>
                <a:schemeClr val="tx1">
                  <a:lumMod val="85000"/>
                </a:schemeClr>
              </a:solidFill>
              <a:latin typeface="Palatino Linotype" panose="02040502050505030304" pitchFamily="18" charset="0"/>
            </a:endParaRPr>
          </a:p>
          <a:p>
            <a:pPr lvl="1" algn="just"/>
            <a:endParaRPr lang="en-US" sz="2200" b="1" dirty="0" smtClean="0">
              <a:solidFill>
                <a:schemeClr val="tx1">
                  <a:lumMod val="85000"/>
                </a:schemeClr>
              </a:solidFill>
              <a:latin typeface="Palatino Linotype" panose="02040502050505030304" pitchFamily="18" charset="0"/>
            </a:endParaRPr>
          </a:p>
          <a:p>
            <a:pPr lvl="1" algn="just"/>
            <a:endParaRPr lang="en-US" sz="2200" b="1" dirty="0" smtClean="0">
              <a:solidFill>
                <a:schemeClr val="tx1">
                  <a:lumMod val="85000"/>
                </a:schemeClr>
              </a:solidFill>
              <a:latin typeface="Palatino Linotype" panose="02040502050505030304" pitchFamily="18" charset="0"/>
            </a:endParaRPr>
          </a:p>
          <a:p>
            <a:pPr lvl="1" algn="just"/>
            <a:endParaRPr lang="en-US" sz="2200" b="1" dirty="0">
              <a:solidFill>
                <a:schemeClr val="accent1">
                  <a:lumMod val="60000"/>
                  <a:lumOff val="40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5</a:t>
            </a:fld>
            <a:endParaRPr lang="en-US" b="1" dirty="0">
              <a:latin typeface="Palatino Linotype" panose="02040502050505030304" pitchFamily="18" charset="0"/>
            </a:endParaRPr>
          </a:p>
        </p:txBody>
      </p:sp>
    </p:spTree>
    <p:extLst>
      <p:ext uri="{BB962C8B-B14F-4D97-AF65-F5344CB8AC3E}">
        <p14:creationId xmlns:p14="http://schemas.microsoft.com/office/powerpoint/2010/main" val="3372446531"/>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CIRCULARS…</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1434662"/>
            <a:ext cx="10728433" cy="5344510"/>
          </a:xfrm>
        </p:spPr>
        <p:txBody>
          <a:bodyPr>
            <a:normAutofit/>
          </a:bodyPr>
          <a:lstStyle/>
          <a:p>
            <a:r>
              <a:rPr lang="en-US" sz="2400" b="1" u="sng" dirty="0" smtClean="0">
                <a:solidFill>
                  <a:srgbClr val="FFFF00"/>
                </a:solidFill>
                <a:latin typeface="Palatino Linotype" panose="02040502050505030304" pitchFamily="18" charset="0"/>
              </a:rPr>
              <a:t>Circular </a:t>
            </a:r>
            <a:r>
              <a:rPr lang="en-US" sz="2400" b="1" u="sng" dirty="0">
                <a:solidFill>
                  <a:srgbClr val="FFFF00"/>
                </a:solidFill>
                <a:latin typeface="Palatino Linotype" panose="02040502050505030304" pitchFamily="18" charset="0"/>
              </a:rPr>
              <a:t>132/2020-GST dated 18.03.2020</a:t>
            </a:r>
          </a:p>
          <a:p>
            <a:pPr marL="0" indent="0">
              <a:buNone/>
            </a:pPr>
            <a:r>
              <a:rPr lang="en-US" sz="2400" b="1" dirty="0" smtClean="0">
                <a:solidFill>
                  <a:schemeClr val="tx1">
                    <a:lumMod val="75000"/>
                  </a:schemeClr>
                </a:solidFill>
                <a:latin typeface="Palatino Linotype" panose="02040502050505030304" pitchFamily="18" charset="0"/>
              </a:rPr>
              <a:t>	CBIC </a:t>
            </a:r>
            <a:r>
              <a:rPr lang="en-US" sz="2400" b="1" dirty="0">
                <a:solidFill>
                  <a:schemeClr val="tx1">
                    <a:lumMod val="75000"/>
                  </a:schemeClr>
                </a:solidFill>
                <a:latin typeface="Palatino Linotype" panose="02040502050505030304" pitchFamily="18" charset="0"/>
              </a:rPr>
              <a:t>clarifies that appellate authorities can dispose of the appeals and </a:t>
            </a:r>
            <a:r>
              <a:rPr lang="en-US" sz="2400" b="1" dirty="0" smtClean="0">
                <a:solidFill>
                  <a:schemeClr val="tx1">
                    <a:lumMod val="75000"/>
                  </a:schemeClr>
                </a:solidFill>
                <a:latin typeface="Palatino Linotype" panose="02040502050505030304" pitchFamily="18" charset="0"/>
              </a:rPr>
              <a:t>	further </a:t>
            </a:r>
            <a:r>
              <a:rPr lang="en-US" sz="2400" b="1" dirty="0">
                <a:solidFill>
                  <a:schemeClr val="tx1">
                    <a:lumMod val="75000"/>
                  </a:schemeClr>
                </a:solidFill>
                <a:latin typeface="Palatino Linotype" panose="02040502050505030304" pitchFamily="18" charset="0"/>
              </a:rPr>
              <a:t>appeal to </a:t>
            </a:r>
            <a:r>
              <a:rPr lang="en-US" sz="2400" b="1" dirty="0" smtClean="0">
                <a:solidFill>
                  <a:schemeClr val="tx1">
                    <a:lumMod val="75000"/>
                  </a:schemeClr>
                </a:solidFill>
                <a:latin typeface="Palatino Linotype" panose="02040502050505030304" pitchFamily="18" charset="0"/>
              </a:rPr>
              <a:t>Tribunal </a:t>
            </a:r>
            <a:r>
              <a:rPr lang="en-US" sz="2400" b="1" dirty="0">
                <a:solidFill>
                  <a:schemeClr val="tx1">
                    <a:lumMod val="75000"/>
                  </a:schemeClr>
                </a:solidFill>
                <a:latin typeface="Palatino Linotype" panose="02040502050505030304" pitchFamily="18" charset="0"/>
              </a:rPr>
              <a:t>can be filed within three months after setting </a:t>
            </a:r>
            <a:r>
              <a:rPr lang="en-US" sz="2400" b="1" dirty="0" smtClean="0">
                <a:solidFill>
                  <a:schemeClr val="tx1">
                    <a:lumMod val="75000"/>
                  </a:schemeClr>
                </a:solidFill>
                <a:latin typeface="Palatino Linotype" panose="02040502050505030304" pitchFamily="18" charset="0"/>
              </a:rPr>
              <a:t>	up </a:t>
            </a:r>
            <a:r>
              <a:rPr lang="en-US" sz="2400" b="1" dirty="0">
                <a:solidFill>
                  <a:schemeClr val="tx1">
                    <a:lumMod val="75000"/>
                  </a:schemeClr>
                </a:solidFill>
                <a:latin typeface="Palatino Linotype" panose="02040502050505030304" pitchFamily="18" charset="0"/>
              </a:rPr>
              <a:t>of the T</a:t>
            </a:r>
            <a:r>
              <a:rPr lang="en-US" sz="2400" b="1" dirty="0" smtClean="0">
                <a:solidFill>
                  <a:schemeClr val="tx1">
                    <a:lumMod val="75000"/>
                  </a:schemeClr>
                </a:solidFill>
                <a:latin typeface="Palatino Linotype" panose="02040502050505030304" pitchFamily="18" charset="0"/>
              </a:rPr>
              <a:t>ribunal</a:t>
            </a:r>
            <a:r>
              <a:rPr lang="en-US" sz="2400" b="1" dirty="0">
                <a:solidFill>
                  <a:schemeClr val="tx1">
                    <a:lumMod val="75000"/>
                  </a:schemeClr>
                </a:solidFill>
                <a:latin typeface="Palatino Linotype" panose="02040502050505030304" pitchFamily="18" charset="0"/>
              </a:rPr>
              <a:t>.</a:t>
            </a:r>
          </a:p>
          <a:p>
            <a:r>
              <a:rPr lang="en-US" sz="2400" b="1" u="sng" dirty="0">
                <a:solidFill>
                  <a:srgbClr val="FFFF00"/>
                </a:solidFill>
                <a:latin typeface="Palatino Linotype" panose="02040502050505030304" pitchFamily="18" charset="0"/>
              </a:rPr>
              <a:t>Circular 135/2020-GST dated 31.05.2020</a:t>
            </a: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Bunching of FY has been allowed for the purpose of claiming </a:t>
            </a:r>
            <a:r>
              <a:rPr lang="en-US" sz="2400" b="1" dirty="0" smtClean="0">
                <a:solidFill>
                  <a:schemeClr val="tx1">
                    <a:lumMod val="75000"/>
                  </a:schemeClr>
                </a:solidFill>
                <a:latin typeface="Palatino Linotype" panose="02040502050505030304" pitchFamily="18" charset="0"/>
              </a:rPr>
              <a:t>refund.</a:t>
            </a:r>
            <a:endParaRPr lang="en-US" sz="2400" b="1" dirty="0">
              <a:solidFill>
                <a:schemeClr val="tx1">
                  <a:lumMod val="75000"/>
                </a:schemeClr>
              </a:solidFill>
              <a:latin typeface="Palatino Linotype" panose="02040502050505030304" pitchFamily="18" charset="0"/>
            </a:endParaRP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Restricts inverted duty refund on account of rate reduction where input and output are the </a:t>
            </a:r>
            <a:r>
              <a:rPr lang="en-US" sz="2400" b="1" dirty="0" smtClean="0">
                <a:solidFill>
                  <a:schemeClr val="tx1">
                    <a:lumMod val="75000"/>
                  </a:schemeClr>
                </a:solidFill>
                <a:latin typeface="Palatino Linotype" panose="02040502050505030304" pitchFamily="18" charset="0"/>
              </a:rPr>
              <a:t>same – </a:t>
            </a:r>
            <a:r>
              <a:rPr lang="en-US" sz="2400" b="1" dirty="0" smtClean="0">
                <a:solidFill>
                  <a:srgbClr val="FF0000"/>
                </a:solidFill>
                <a:latin typeface="Palatino Linotype" panose="02040502050505030304" pitchFamily="18" charset="0"/>
              </a:rPr>
              <a:t>What about lying stock ???</a:t>
            </a:r>
            <a:endParaRPr lang="en-US" sz="2400" b="1" dirty="0">
              <a:solidFill>
                <a:srgbClr val="FF0000"/>
              </a:solidFill>
              <a:latin typeface="Palatino Linotype" panose="02040502050505030304" pitchFamily="18" charset="0"/>
            </a:endParaRP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Refund of tax paid on </a:t>
            </a:r>
            <a:r>
              <a:rPr lang="en-US" sz="2400" b="1" dirty="0" smtClean="0">
                <a:solidFill>
                  <a:schemeClr val="tx1">
                    <a:lumMod val="75000"/>
                  </a:schemeClr>
                </a:solidFill>
                <a:latin typeface="Palatino Linotype" panose="02040502050505030304" pitchFamily="18" charset="0"/>
              </a:rPr>
              <a:t>supplies, other </a:t>
            </a:r>
            <a:r>
              <a:rPr lang="en-US" sz="2400" b="1" dirty="0">
                <a:solidFill>
                  <a:schemeClr val="tx1">
                    <a:lumMod val="75000"/>
                  </a:schemeClr>
                </a:solidFill>
                <a:latin typeface="Palatino Linotype" panose="02040502050505030304" pitchFamily="18" charset="0"/>
              </a:rPr>
              <a:t>than </a:t>
            </a:r>
            <a:r>
              <a:rPr lang="en-US" sz="2400" b="1" dirty="0" smtClean="0">
                <a:solidFill>
                  <a:schemeClr val="tx1">
                    <a:lumMod val="75000"/>
                  </a:schemeClr>
                </a:solidFill>
                <a:latin typeface="Palatino Linotype" panose="02040502050505030304" pitchFamily="18" charset="0"/>
              </a:rPr>
              <a:t>zero-rated, </a:t>
            </a:r>
            <a:r>
              <a:rPr lang="en-US" sz="2400" b="1" dirty="0">
                <a:solidFill>
                  <a:schemeClr val="tx1">
                    <a:lumMod val="75000"/>
                  </a:schemeClr>
                </a:solidFill>
                <a:latin typeface="Palatino Linotype" panose="02040502050505030304" pitchFamily="18" charset="0"/>
              </a:rPr>
              <a:t>will now </a:t>
            </a:r>
            <a:r>
              <a:rPr lang="en-US" sz="2400" b="1" dirty="0" smtClean="0">
                <a:solidFill>
                  <a:schemeClr val="tx1">
                    <a:lumMod val="75000"/>
                  </a:schemeClr>
                </a:solidFill>
                <a:latin typeface="Palatino Linotype" panose="02040502050505030304" pitchFamily="18" charset="0"/>
              </a:rPr>
              <a:t>be admissible </a:t>
            </a:r>
            <a:r>
              <a:rPr lang="en-US" sz="2400" b="1" dirty="0">
                <a:solidFill>
                  <a:schemeClr val="tx1">
                    <a:lumMod val="75000"/>
                  </a:schemeClr>
                </a:solidFill>
                <a:latin typeface="Palatino Linotype" panose="02040502050505030304" pitchFamily="18" charset="0"/>
              </a:rPr>
              <a:t>proportionately in the respective original mode of </a:t>
            </a:r>
            <a:r>
              <a:rPr lang="en-US" sz="2400" b="1" dirty="0" smtClean="0">
                <a:solidFill>
                  <a:schemeClr val="tx1">
                    <a:lumMod val="75000"/>
                  </a:schemeClr>
                </a:solidFill>
                <a:latin typeface="Palatino Linotype" panose="02040502050505030304" pitchFamily="18" charset="0"/>
              </a:rPr>
              <a:t>payment.</a:t>
            </a:r>
            <a:endParaRPr lang="en-US" sz="2400" b="1" dirty="0">
              <a:solidFill>
                <a:schemeClr val="tx1">
                  <a:lumMod val="75000"/>
                </a:schemeClr>
              </a:solidFill>
              <a:latin typeface="Palatino Linotype" panose="02040502050505030304" pitchFamily="18" charset="0"/>
            </a:endParaRP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Refund of ITC restricted to those reflected in GSTR </a:t>
            </a:r>
            <a:r>
              <a:rPr lang="en-US" sz="2400" b="1" dirty="0" smtClean="0">
                <a:solidFill>
                  <a:schemeClr val="tx1">
                    <a:lumMod val="75000"/>
                  </a:schemeClr>
                </a:solidFill>
                <a:latin typeface="Palatino Linotype" panose="02040502050505030304" pitchFamily="18" charset="0"/>
              </a:rPr>
              <a:t>2A.</a:t>
            </a:r>
          </a:p>
          <a:p>
            <a:pPr lvl="1" algn="just"/>
            <a:endParaRPr lang="en-US" sz="2200" b="1" dirty="0" smtClean="0">
              <a:solidFill>
                <a:schemeClr val="tx1">
                  <a:lumMod val="85000"/>
                </a:schemeClr>
              </a:solidFill>
              <a:latin typeface="Palatino Linotype" panose="02040502050505030304" pitchFamily="18" charset="0"/>
            </a:endParaRPr>
          </a:p>
          <a:p>
            <a:pPr lvl="1" algn="just"/>
            <a:endParaRPr lang="en-US" sz="2200" b="1" dirty="0">
              <a:solidFill>
                <a:schemeClr val="accent1">
                  <a:lumMod val="60000"/>
                  <a:lumOff val="40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6</a:t>
            </a:fld>
            <a:endParaRPr lang="en-US" b="1" dirty="0">
              <a:latin typeface="Palatino Linotype" panose="02040502050505030304" pitchFamily="18" charset="0"/>
            </a:endParaRPr>
          </a:p>
        </p:txBody>
      </p:sp>
    </p:spTree>
    <p:extLst>
      <p:ext uri="{BB962C8B-B14F-4D97-AF65-F5344CB8AC3E}">
        <p14:creationId xmlns:p14="http://schemas.microsoft.com/office/powerpoint/2010/main" val="53693418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…CIRCULARS…</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1434662"/>
            <a:ext cx="10728433" cy="5344510"/>
          </a:xfrm>
        </p:spPr>
        <p:txBody>
          <a:bodyPr>
            <a:normAutofit lnSpcReduction="10000"/>
          </a:bodyPr>
          <a:lstStyle/>
          <a:p>
            <a:r>
              <a:rPr lang="en-IN" sz="2400" b="1" u="sng" dirty="0" smtClean="0">
                <a:solidFill>
                  <a:srgbClr val="FFFF00"/>
                </a:solidFill>
                <a:latin typeface="Palatino Linotype" panose="02040502050505030304" pitchFamily="18" charset="0"/>
              </a:rPr>
              <a:t>Circular </a:t>
            </a:r>
            <a:r>
              <a:rPr lang="en-IN" sz="2400" b="1" u="sng" dirty="0">
                <a:solidFill>
                  <a:srgbClr val="FFFF00"/>
                </a:solidFill>
                <a:latin typeface="Palatino Linotype" panose="02040502050505030304" pitchFamily="18" charset="0"/>
              </a:rPr>
              <a:t>139/2020-GST dated 10.06.2020</a:t>
            </a:r>
          </a:p>
          <a:p>
            <a:pPr marL="0" indent="0">
              <a:buNone/>
            </a:pPr>
            <a:r>
              <a:rPr lang="en-US" sz="2400" b="1" dirty="0">
                <a:solidFill>
                  <a:schemeClr val="tx1">
                    <a:lumMod val="75000"/>
                  </a:schemeClr>
                </a:solidFill>
                <a:latin typeface="Palatino Linotype" panose="02040502050505030304" pitchFamily="18" charset="0"/>
              </a:rPr>
              <a:t>Refund of ITC availed on the invoices / documents relating to imports, ISD invoices and the inward supplies liable to Reverse Charge (RCM supplies) shall not be restricted based on circular no. 135/20 Dt. March 31 2020 requiring that ITC can be granted  only  on those reflecting in GSTR-2A.</a:t>
            </a:r>
          </a:p>
          <a:p>
            <a:r>
              <a:rPr lang="en-US" sz="2400" b="1" u="sng" dirty="0">
                <a:solidFill>
                  <a:srgbClr val="FFFF00"/>
                </a:solidFill>
                <a:latin typeface="Palatino Linotype" panose="02040502050505030304" pitchFamily="18" charset="0"/>
              </a:rPr>
              <a:t>Circular 140/2020-GST </a:t>
            </a:r>
            <a:r>
              <a:rPr lang="en-US" sz="2400" b="1" u="sng" dirty="0" smtClean="0">
                <a:solidFill>
                  <a:srgbClr val="FFFF00"/>
                </a:solidFill>
                <a:latin typeface="Palatino Linotype" panose="02040502050505030304" pitchFamily="18" charset="0"/>
              </a:rPr>
              <a:t>dated 10.06.2020 </a:t>
            </a:r>
            <a:endParaRPr lang="en-US" sz="2400" b="1" u="sng" dirty="0">
              <a:solidFill>
                <a:srgbClr val="FFFF00"/>
              </a:solidFill>
              <a:latin typeface="Palatino Linotype" panose="02040502050505030304" pitchFamily="18" charset="0"/>
            </a:endParaRP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Directors remuneration which are declared as </a:t>
            </a:r>
            <a:r>
              <a:rPr lang="en-US" sz="2400" b="1" dirty="0" smtClean="0">
                <a:solidFill>
                  <a:schemeClr val="tx1">
                    <a:lumMod val="75000"/>
                  </a:schemeClr>
                </a:solidFill>
                <a:latin typeface="Palatino Linotype" panose="02040502050505030304" pitchFamily="18" charset="0"/>
              </a:rPr>
              <a:t>salaries </a:t>
            </a:r>
            <a:r>
              <a:rPr lang="en-US" sz="2400" b="1" dirty="0">
                <a:solidFill>
                  <a:schemeClr val="tx1">
                    <a:lumMod val="75000"/>
                  </a:schemeClr>
                </a:solidFill>
                <a:latin typeface="Palatino Linotype" panose="02040502050505030304" pitchFamily="18" charset="0"/>
              </a:rPr>
              <a:t>in the books are not taxable in terms of Schedule III of the CGST Act, 2017.</a:t>
            </a:r>
          </a:p>
          <a:p>
            <a:pPr marL="457200" indent="-457200" algn="just">
              <a:buFont typeface="+mj-lt"/>
              <a:buAutoNum type="arabicPeriod"/>
            </a:pPr>
            <a:r>
              <a:rPr lang="en-US" sz="2400" b="1" dirty="0">
                <a:solidFill>
                  <a:schemeClr val="tx1">
                    <a:lumMod val="75000"/>
                  </a:schemeClr>
                </a:solidFill>
                <a:latin typeface="Palatino Linotype" panose="02040502050505030304" pitchFamily="18" charset="0"/>
              </a:rPr>
              <a:t>Director’s remuneration which is declared separately other than salaries in the Company’s accounts and subjected to TDS u/s 194J as fees for professional or Technical Services shall be outside the scope of Schedule III, and is therefore, in terms of </a:t>
            </a:r>
            <a:r>
              <a:rPr lang="en-US" sz="2400" b="1" dirty="0" err="1" smtClean="0">
                <a:solidFill>
                  <a:schemeClr val="tx1">
                    <a:lumMod val="75000"/>
                  </a:schemeClr>
                </a:solidFill>
                <a:latin typeface="Palatino Linotype" panose="02040502050505030304" pitchFamily="18" charset="0"/>
              </a:rPr>
              <a:t>Notfn</a:t>
            </a:r>
            <a:r>
              <a:rPr lang="en-US" sz="2400" b="1" dirty="0" smtClean="0">
                <a:solidFill>
                  <a:schemeClr val="tx1">
                    <a:lumMod val="75000"/>
                  </a:schemeClr>
                </a:solidFill>
                <a:latin typeface="Palatino Linotype" panose="02040502050505030304" pitchFamily="18" charset="0"/>
              </a:rPr>
              <a:t>. </a:t>
            </a:r>
            <a:r>
              <a:rPr lang="en-US" sz="2400" b="1" dirty="0">
                <a:solidFill>
                  <a:schemeClr val="tx1">
                    <a:lumMod val="75000"/>
                  </a:schemeClr>
                </a:solidFill>
                <a:latin typeface="Palatino Linotype" panose="02040502050505030304" pitchFamily="18" charset="0"/>
              </a:rPr>
              <a:t>13/2017 – CT (R) </a:t>
            </a:r>
            <a:r>
              <a:rPr lang="en-US" sz="2400" b="1" dirty="0" err="1">
                <a:solidFill>
                  <a:schemeClr val="tx1">
                    <a:lumMod val="75000"/>
                  </a:schemeClr>
                </a:solidFill>
                <a:latin typeface="Palatino Linotype" panose="02040502050505030304" pitchFamily="18" charset="0"/>
              </a:rPr>
              <a:t>dt</a:t>
            </a:r>
            <a:r>
              <a:rPr lang="en-US" sz="2400" b="1" dirty="0">
                <a:solidFill>
                  <a:schemeClr val="tx1">
                    <a:lumMod val="75000"/>
                  </a:schemeClr>
                </a:solidFill>
                <a:latin typeface="Palatino Linotype" panose="02040502050505030304" pitchFamily="18" charset="0"/>
              </a:rPr>
              <a:t> 28.06.2017, the recipient of the said services i.e. the Company, is liable under reverse charge.</a:t>
            </a:r>
          </a:p>
          <a:p>
            <a:endParaRPr lang="en-US" sz="2200" b="1" dirty="0" smtClean="0">
              <a:solidFill>
                <a:schemeClr val="tx1">
                  <a:lumMod val="85000"/>
                </a:schemeClr>
              </a:solidFill>
              <a:latin typeface="Palatino Linotype" panose="02040502050505030304" pitchFamily="18" charset="0"/>
            </a:endParaRPr>
          </a:p>
          <a:p>
            <a:pPr lvl="1" algn="just"/>
            <a:endParaRPr lang="en-US" sz="2200" b="1" dirty="0">
              <a:solidFill>
                <a:schemeClr val="accent1">
                  <a:lumMod val="60000"/>
                  <a:lumOff val="40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7</a:t>
            </a:fld>
            <a:endParaRPr lang="en-US" b="1" dirty="0">
              <a:latin typeface="Palatino Linotype" panose="02040502050505030304" pitchFamily="18" charset="0"/>
            </a:endParaRPr>
          </a:p>
        </p:txBody>
      </p:sp>
    </p:spTree>
    <p:extLst>
      <p:ext uri="{BB962C8B-B14F-4D97-AF65-F5344CB8AC3E}">
        <p14:creationId xmlns:p14="http://schemas.microsoft.com/office/powerpoint/2010/main" val="4206186213"/>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3552" y="452718"/>
            <a:ext cx="9999279" cy="1400530"/>
          </a:xfrm>
        </p:spPr>
        <p:txBody>
          <a:bodyPr/>
          <a:lstStyle/>
          <a:p>
            <a:pPr algn="ctr"/>
            <a:r>
              <a:rPr lang="en-US" b="1" dirty="0" smtClean="0">
                <a:solidFill>
                  <a:schemeClr val="tx1">
                    <a:lumMod val="95000"/>
                  </a:schemeClr>
                </a:solidFill>
                <a:latin typeface="Palatino Linotype" panose="02040502050505030304" pitchFamily="18" charset="0"/>
              </a:rPr>
              <a:t>…CIRCULARS</a:t>
            </a:r>
            <a:endParaRPr lang="en-IN" b="1" dirty="0">
              <a:solidFill>
                <a:schemeClr val="tx1">
                  <a:lumMod val="95000"/>
                </a:schemeClr>
              </a:solidFill>
              <a:latin typeface="Palatino Linotype" panose="02040502050505030304" pitchFamily="18" charset="0"/>
            </a:endParaRPr>
          </a:p>
        </p:txBody>
      </p:sp>
      <p:sp>
        <p:nvSpPr>
          <p:cNvPr id="3" name="Content Placeholder 2"/>
          <p:cNvSpPr>
            <a:spLocks noGrp="1"/>
          </p:cNvSpPr>
          <p:nvPr>
            <p:ph idx="1"/>
          </p:nvPr>
        </p:nvSpPr>
        <p:spPr>
          <a:xfrm>
            <a:off x="462306" y="1434662"/>
            <a:ext cx="10728433" cy="5344510"/>
          </a:xfrm>
        </p:spPr>
        <p:txBody>
          <a:bodyPr>
            <a:normAutofit fontScale="77500" lnSpcReduction="20000"/>
          </a:bodyPr>
          <a:lstStyle/>
          <a:p>
            <a:pPr>
              <a:lnSpc>
                <a:spcPct val="150000"/>
              </a:lnSpc>
              <a:buFont typeface="Wingdings" panose="05000000000000000000" pitchFamily="2" charset="2"/>
              <a:buChar char="Ø"/>
            </a:pPr>
            <a:r>
              <a:rPr lang="en-IN" sz="2600" dirty="0">
                <a:solidFill>
                  <a:schemeClr val="tx1">
                    <a:lumMod val="75000"/>
                  </a:schemeClr>
                </a:solidFill>
                <a:latin typeface="Palatino Linotype" panose="02040502050505030304" pitchFamily="18" charset="0"/>
                <a:ea typeface="Palatino" pitchFamily="2" charset="77"/>
              </a:rPr>
              <a:t>24 X 7 functioning of </a:t>
            </a:r>
            <a:r>
              <a:rPr lang="en-IN" sz="2600" dirty="0" smtClean="0">
                <a:solidFill>
                  <a:schemeClr val="tx1">
                    <a:lumMod val="75000"/>
                  </a:schemeClr>
                </a:solidFill>
                <a:latin typeface="Palatino Linotype" panose="02040502050505030304" pitchFamily="18" charset="0"/>
                <a:ea typeface="Palatino" pitchFamily="2" charset="77"/>
              </a:rPr>
              <a:t>Customs </a:t>
            </a:r>
            <a:r>
              <a:rPr lang="en-IN" sz="2600" dirty="0">
                <a:solidFill>
                  <a:schemeClr val="tx1">
                    <a:lumMod val="75000"/>
                  </a:schemeClr>
                </a:solidFill>
                <a:latin typeface="Palatino Linotype" panose="02040502050505030304" pitchFamily="18" charset="0"/>
                <a:ea typeface="Palatino" pitchFamily="2" charset="77"/>
              </a:rPr>
              <a:t>on account of </a:t>
            </a:r>
            <a:r>
              <a:rPr lang="en-IN" sz="2600" dirty="0" smtClean="0">
                <a:solidFill>
                  <a:schemeClr val="tx1">
                    <a:lumMod val="75000"/>
                  </a:schemeClr>
                </a:solidFill>
                <a:latin typeface="Palatino Linotype" panose="02040502050505030304" pitchFamily="18" charset="0"/>
                <a:ea typeface="Palatino" pitchFamily="2" charset="77"/>
              </a:rPr>
              <a:t>COVID.</a:t>
            </a:r>
          </a:p>
          <a:p>
            <a:pPr>
              <a:lnSpc>
                <a:spcPct val="150000"/>
              </a:lnSpc>
              <a:buFont typeface="Wingdings" panose="05000000000000000000" pitchFamily="2" charset="2"/>
              <a:buChar char="Ø"/>
            </a:pPr>
            <a:r>
              <a:rPr lang="en-IN" sz="2600" dirty="0" smtClean="0">
                <a:solidFill>
                  <a:schemeClr val="tx1">
                    <a:lumMod val="75000"/>
                  </a:schemeClr>
                </a:solidFill>
                <a:latin typeface="Palatino Linotype" panose="02040502050505030304" pitchFamily="18" charset="0"/>
                <a:ea typeface="Palatino" pitchFamily="2" charset="77"/>
              </a:rPr>
              <a:t>Special </a:t>
            </a:r>
            <a:r>
              <a:rPr lang="en-IN" sz="2600" dirty="0">
                <a:solidFill>
                  <a:schemeClr val="tx1">
                    <a:lumMod val="75000"/>
                  </a:schemeClr>
                </a:solidFill>
                <a:latin typeface="Palatino Linotype" panose="02040502050505030304" pitchFamily="18" charset="0"/>
                <a:ea typeface="Palatino" pitchFamily="2" charset="77"/>
              </a:rPr>
              <a:t>Refund and Drawback Disposal Drive </a:t>
            </a:r>
            <a:r>
              <a:rPr lang="en-IN" sz="2600" dirty="0" smtClean="0">
                <a:solidFill>
                  <a:schemeClr val="tx1">
                    <a:lumMod val="75000"/>
                  </a:schemeClr>
                </a:solidFill>
                <a:latin typeface="Palatino Linotype" panose="02040502050505030304" pitchFamily="18" charset="0"/>
                <a:ea typeface="Palatino" pitchFamily="2" charset="77"/>
              </a:rPr>
              <a:t>to dispose </a:t>
            </a:r>
            <a:r>
              <a:rPr lang="en-IN" sz="2600" dirty="0">
                <a:solidFill>
                  <a:schemeClr val="tx1">
                    <a:lumMod val="75000"/>
                  </a:schemeClr>
                </a:solidFill>
                <a:latin typeface="Palatino Linotype" panose="02040502050505030304" pitchFamily="18" charset="0"/>
                <a:ea typeface="Palatino" pitchFamily="2" charset="77"/>
              </a:rPr>
              <a:t>all claim before </a:t>
            </a:r>
            <a:r>
              <a:rPr lang="en-IN" sz="2600" dirty="0" smtClean="0">
                <a:solidFill>
                  <a:schemeClr val="tx1">
                    <a:lumMod val="75000"/>
                  </a:schemeClr>
                </a:solidFill>
                <a:latin typeface="Palatino Linotype" panose="02040502050505030304" pitchFamily="18" charset="0"/>
                <a:ea typeface="Palatino" pitchFamily="2" charset="77"/>
              </a:rPr>
              <a:t>30/6/2020.</a:t>
            </a:r>
          </a:p>
          <a:p>
            <a:pPr>
              <a:lnSpc>
                <a:spcPct val="150000"/>
              </a:lnSpc>
              <a:buFont typeface="Wingdings" panose="05000000000000000000" pitchFamily="2" charset="2"/>
              <a:buChar char="Ø"/>
            </a:pPr>
            <a:r>
              <a:rPr lang="en-US" sz="2600" dirty="0" smtClean="0">
                <a:solidFill>
                  <a:schemeClr val="tx1">
                    <a:lumMod val="75000"/>
                  </a:schemeClr>
                </a:solidFill>
                <a:latin typeface="Palatino Linotype" panose="02040502050505030304" pitchFamily="18" charset="0"/>
              </a:rPr>
              <a:t>Validity </a:t>
            </a:r>
            <a:r>
              <a:rPr lang="en-US" sz="2600" dirty="0">
                <a:solidFill>
                  <a:schemeClr val="tx1">
                    <a:lumMod val="75000"/>
                  </a:schemeClr>
                </a:solidFill>
                <a:latin typeface="Palatino Linotype" panose="02040502050505030304" pitchFamily="18" charset="0"/>
              </a:rPr>
              <a:t>of AEO Certificates expired between 1/3/20 to 31/5/20 has been 	extended to </a:t>
            </a:r>
            <a:r>
              <a:rPr lang="en-US" sz="2600" dirty="0" smtClean="0">
                <a:solidFill>
                  <a:schemeClr val="tx1">
                    <a:lumMod val="75000"/>
                  </a:schemeClr>
                </a:solidFill>
                <a:latin typeface="Palatino Linotype" panose="02040502050505030304" pitchFamily="18" charset="0"/>
              </a:rPr>
              <a:t>30/6/20.</a:t>
            </a:r>
          </a:p>
          <a:p>
            <a:pPr>
              <a:lnSpc>
                <a:spcPct val="150000"/>
              </a:lnSpc>
              <a:buFont typeface="Wingdings" panose="05000000000000000000" pitchFamily="2" charset="2"/>
              <a:buChar char="Ø"/>
            </a:pPr>
            <a:r>
              <a:rPr lang="en-IN" sz="2600" dirty="0" smtClean="0">
                <a:solidFill>
                  <a:schemeClr val="tx1">
                    <a:lumMod val="75000"/>
                  </a:schemeClr>
                </a:solidFill>
                <a:latin typeface="Palatino Linotype" panose="02040502050505030304" pitchFamily="18" charset="0"/>
              </a:rPr>
              <a:t>The </a:t>
            </a:r>
            <a:r>
              <a:rPr lang="en-IN" sz="2600" dirty="0">
                <a:solidFill>
                  <a:schemeClr val="tx1">
                    <a:lumMod val="75000"/>
                  </a:schemeClr>
                </a:solidFill>
                <a:latin typeface="Palatino Linotype" panose="02040502050505030304" pitchFamily="18" charset="0"/>
              </a:rPr>
              <a:t>following items were exempted from BCD and Health Cess vide and it will remain in vogue till 30/9/20</a:t>
            </a:r>
          </a:p>
          <a:p>
            <a:pPr marL="685800" lvl="1">
              <a:lnSpc>
                <a:spcPct val="150000"/>
              </a:lnSpc>
              <a:buFont typeface="Wingdings" pitchFamily="2" charset="2"/>
              <a:buChar char="v"/>
            </a:pPr>
            <a:r>
              <a:rPr lang="en-IN" sz="2600" dirty="0">
                <a:solidFill>
                  <a:schemeClr val="tx1">
                    <a:lumMod val="75000"/>
                  </a:schemeClr>
                </a:solidFill>
                <a:latin typeface="Palatino Linotype" panose="02040502050505030304" pitchFamily="18" charset="0"/>
              </a:rPr>
              <a:t>Artificial respiration or other therapeutic respiration apparatus (Ventilators) </a:t>
            </a:r>
          </a:p>
          <a:p>
            <a:pPr marL="685800" lvl="1">
              <a:lnSpc>
                <a:spcPct val="150000"/>
              </a:lnSpc>
              <a:buFont typeface="Wingdings" pitchFamily="2" charset="2"/>
              <a:buChar char="v"/>
            </a:pPr>
            <a:r>
              <a:rPr lang="en-IN" sz="2600" dirty="0">
                <a:solidFill>
                  <a:schemeClr val="tx1">
                    <a:lumMod val="75000"/>
                  </a:schemeClr>
                </a:solidFill>
                <a:latin typeface="Palatino Linotype" panose="02040502050505030304" pitchFamily="18" charset="0"/>
              </a:rPr>
              <a:t>Face masks and surgical Masks Personal protection equipment (PPE) </a:t>
            </a:r>
          </a:p>
          <a:p>
            <a:pPr marL="685800" lvl="1">
              <a:lnSpc>
                <a:spcPct val="150000"/>
              </a:lnSpc>
              <a:buFont typeface="Wingdings" pitchFamily="2" charset="2"/>
              <a:buChar char="v"/>
            </a:pPr>
            <a:r>
              <a:rPr lang="en-IN" sz="2600" dirty="0">
                <a:solidFill>
                  <a:schemeClr val="tx1">
                    <a:lumMod val="75000"/>
                  </a:schemeClr>
                </a:solidFill>
                <a:latin typeface="Palatino Linotype" panose="02040502050505030304" pitchFamily="18" charset="0"/>
              </a:rPr>
              <a:t>Covid-19 testing kits </a:t>
            </a:r>
          </a:p>
          <a:p>
            <a:pPr marL="685800" lvl="1">
              <a:lnSpc>
                <a:spcPct val="150000"/>
              </a:lnSpc>
              <a:buFont typeface="Wingdings" pitchFamily="2" charset="2"/>
              <a:buChar char="v"/>
            </a:pPr>
            <a:r>
              <a:rPr lang="en-IN" sz="2600" dirty="0">
                <a:solidFill>
                  <a:schemeClr val="tx1">
                    <a:lumMod val="75000"/>
                  </a:schemeClr>
                </a:solidFill>
                <a:latin typeface="Palatino Linotype" panose="02040502050505030304" pitchFamily="18" charset="0"/>
              </a:rPr>
              <a:t>Inputs required for manufacture of the above items. </a:t>
            </a:r>
          </a:p>
          <a:p>
            <a:pPr>
              <a:lnSpc>
                <a:spcPct val="150000"/>
              </a:lnSpc>
              <a:buFont typeface="Wingdings" panose="05000000000000000000" pitchFamily="2" charset="2"/>
              <a:buChar char="Ø"/>
            </a:pPr>
            <a:endParaRPr lang="en-US" sz="2400" dirty="0">
              <a:solidFill>
                <a:srgbClr val="F8F8F8"/>
              </a:solidFill>
              <a:latin typeface="Palatino Linotype" panose="02040502050505030304" pitchFamily="18" charset="0"/>
            </a:endParaRPr>
          </a:p>
          <a:p>
            <a:endParaRPr lang="en-US" sz="2200" b="1" dirty="0" smtClean="0">
              <a:solidFill>
                <a:schemeClr val="tx1">
                  <a:lumMod val="85000"/>
                </a:schemeClr>
              </a:solidFill>
              <a:latin typeface="Palatino Linotype" panose="02040502050505030304" pitchFamily="18" charset="0"/>
            </a:endParaRPr>
          </a:p>
          <a:p>
            <a:pPr lvl="1" algn="just"/>
            <a:endParaRPr lang="en-US" sz="2200" b="1" dirty="0">
              <a:solidFill>
                <a:schemeClr val="accent1">
                  <a:lumMod val="60000"/>
                  <a:lumOff val="40000"/>
                </a:schemeClr>
              </a:solidFill>
              <a:latin typeface="Palatino Linotype" panose="02040502050505030304" pitchFamily="18" charset="0"/>
            </a:endParaRPr>
          </a:p>
        </p:txBody>
      </p:sp>
      <p:sp>
        <p:nvSpPr>
          <p:cNvPr id="9" name="Slide Number Placeholder 8"/>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8</a:t>
            </a:fld>
            <a:endParaRPr lang="en-US" b="1" dirty="0">
              <a:latin typeface="Palatino Linotype" panose="02040502050505030304" pitchFamily="18" charset="0"/>
            </a:endParaRPr>
          </a:p>
        </p:txBody>
      </p:sp>
    </p:spTree>
    <p:extLst>
      <p:ext uri="{BB962C8B-B14F-4D97-AF65-F5344CB8AC3E}">
        <p14:creationId xmlns:p14="http://schemas.microsoft.com/office/powerpoint/2010/main" val="178328771"/>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1207" y="1383425"/>
            <a:ext cx="9342110" cy="2239132"/>
          </a:xfrm>
        </p:spPr>
        <p:txBody>
          <a:bodyPr/>
          <a:lstStyle/>
          <a:p>
            <a:r>
              <a:rPr lang="en-US" sz="6600" b="1" dirty="0" smtClean="0">
                <a:solidFill>
                  <a:schemeClr val="tx1">
                    <a:lumMod val="95000"/>
                  </a:schemeClr>
                </a:solidFill>
                <a:latin typeface="Palatino Linotype" panose="02040502050505030304" pitchFamily="18" charset="0"/>
              </a:rPr>
              <a:t>PRACTICAL ISSUES…</a:t>
            </a:r>
            <a:endParaRPr lang="en-IN" sz="6600" b="1" dirty="0">
              <a:solidFill>
                <a:schemeClr val="tx1">
                  <a:lumMod val="95000"/>
                </a:schemeClr>
              </a:solidFill>
              <a:latin typeface="Palatino Linotype" panose="02040502050505030304" pitchFamily="18" charset="0"/>
            </a:endParaRPr>
          </a:p>
        </p:txBody>
      </p:sp>
      <p:sp>
        <p:nvSpPr>
          <p:cNvPr id="3" name="Text Placeholder 2"/>
          <p:cNvSpPr>
            <a:spLocks noGrp="1"/>
          </p:cNvSpPr>
          <p:nvPr>
            <p:ph type="body" idx="1"/>
          </p:nvPr>
        </p:nvSpPr>
        <p:spPr>
          <a:xfrm>
            <a:off x="717461" y="3591026"/>
            <a:ext cx="9263151" cy="860400"/>
          </a:xfrm>
        </p:spPr>
        <p:txBody>
          <a:bodyPr>
            <a:normAutofit/>
          </a:bodyPr>
          <a:lstStyle/>
          <a:p>
            <a:r>
              <a:rPr lang="en-US" b="1" dirty="0" smtClean="0">
                <a:latin typeface="Palatino Linotype" panose="02040502050505030304" pitchFamily="18" charset="0"/>
              </a:rPr>
              <a:t>ITC, REALISATION DELAYS, SALES RETURNS,FORCE MAJEURE, ETC…</a:t>
            </a:r>
            <a:endParaRPr lang="en-IN" b="1" dirty="0">
              <a:latin typeface="Palatino Linotype" panose="02040502050505030304" pitchFamily="18" charset="0"/>
            </a:endParaRPr>
          </a:p>
        </p:txBody>
      </p:sp>
      <p:sp>
        <p:nvSpPr>
          <p:cNvPr id="4" name="Slide Number Placeholder 3"/>
          <p:cNvSpPr>
            <a:spLocks noGrp="1"/>
          </p:cNvSpPr>
          <p:nvPr>
            <p:ph type="sldNum" sz="quarter" idx="12"/>
          </p:nvPr>
        </p:nvSpPr>
        <p:spPr/>
        <p:txBody>
          <a:bodyPr/>
          <a:lstStyle/>
          <a:p>
            <a:fld id="{D57F1E4F-1CFF-5643-939E-02111984F565}" type="slidenum">
              <a:rPr lang="en-US" b="1" smtClean="0">
                <a:latin typeface="Palatino Linotype" panose="02040502050505030304" pitchFamily="18" charset="0"/>
              </a:rPr>
              <a:t>9</a:t>
            </a:fld>
            <a:endParaRPr lang="en-US" b="1" dirty="0">
              <a:latin typeface="Palatino Linotype" panose="02040502050505030304" pitchFamily="18" charset="0"/>
            </a:endParaRPr>
          </a:p>
        </p:txBody>
      </p:sp>
    </p:spTree>
    <p:extLst>
      <p:ext uri="{BB962C8B-B14F-4D97-AF65-F5344CB8AC3E}">
        <p14:creationId xmlns:p14="http://schemas.microsoft.com/office/powerpoint/2010/main" val="2331182157"/>
      </p:ext>
    </p:extLst>
  </p:cSld>
  <p:clrMapOvr>
    <a:masterClrMapping/>
  </p:clrMapOvr>
  <mc:AlternateContent xmlns:mc="http://schemas.openxmlformats.org/markup-compatibility/2006" xmlns:p14="http://schemas.microsoft.com/office/powerpoint/2010/main">
    <mc:Choice Requires="p14">
      <p:transition spd="slow" p14:dur="1500">
        <p:push dir="r"/>
      </p:transition>
    </mc:Choice>
    <mc:Fallback xmlns="">
      <p:transition spd="slow">
        <p:push dir="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BACC050B-8757-4460-95D8-E37B46A6B4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553</TotalTime>
  <Words>2520</Words>
  <Application>Microsoft Office PowerPoint</Application>
  <PresentationFormat>Custom</PresentationFormat>
  <Paragraphs>417</Paragraphs>
  <Slides>30</Slides>
  <Notes>24</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Ion</vt:lpstr>
      <vt:lpstr>GST : POST - COVID ISSUES</vt:lpstr>
      <vt:lpstr>IMPACTING DECISIONS…</vt:lpstr>
      <vt:lpstr>BRAND EQUITY TREATIES LIMITED</vt:lpstr>
      <vt:lpstr>SKH SHEET METAL COMPONENTS</vt:lpstr>
      <vt:lpstr>OTHER HC / AAR Rulings…</vt:lpstr>
      <vt:lpstr>CIRCULARS…</vt:lpstr>
      <vt:lpstr>…CIRCULARS…</vt:lpstr>
      <vt:lpstr>…CIRCULARS</vt:lpstr>
      <vt:lpstr>PRACTICAL ISSUES…</vt:lpstr>
      <vt:lpstr>ITC…</vt:lpstr>
      <vt:lpstr>…ITC… </vt:lpstr>
      <vt:lpstr>…ITC…</vt:lpstr>
      <vt:lpstr>…ITC… </vt:lpstr>
      <vt:lpstr>…ITC… </vt:lpstr>
      <vt:lpstr>REALISATION DELAYS</vt:lpstr>
      <vt:lpstr>SALES RETURNS</vt:lpstr>
      <vt:lpstr>FORCE MAEJURE</vt:lpstr>
      <vt:lpstr>DUE DATES…</vt:lpstr>
      <vt:lpstr>GSTR – 3B… </vt:lpstr>
      <vt:lpstr>…GSTR – 3B… </vt:lpstr>
      <vt:lpstr>…GSTR – 3B… </vt:lpstr>
      <vt:lpstr>…GSTR – 3B… </vt:lpstr>
      <vt:lpstr>…GSTR – 3B </vt:lpstr>
      <vt:lpstr>GSTR – 1</vt:lpstr>
      <vt:lpstr>RELIEF FROM LATE-FEE</vt:lpstr>
      <vt:lpstr>APPEALS, REVIEW, INT. ORDERS…</vt:lpstr>
      <vt:lpstr>LEGACY LAWS &amp; SABKA VISHWAS…</vt:lpstr>
      <vt:lpstr>E – WAY BILLS VALIDITY…</vt:lpstr>
      <vt:lpstr>REFUNDS</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Jaikumar Seetharaman</dc:creator>
  <cp:lastModifiedBy>Nitin</cp:lastModifiedBy>
  <cp:revision>56</cp:revision>
  <dcterms:created xsi:type="dcterms:W3CDTF">2020-06-01T06:37:14Z</dcterms:created>
  <dcterms:modified xsi:type="dcterms:W3CDTF">2020-06-26T03:21:18Z</dcterms:modified>
</cp:coreProperties>
</file>